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93" r:id="rId4"/>
    <p:sldId id="294" r:id="rId5"/>
    <p:sldId id="295" r:id="rId6"/>
    <p:sldId id="265" r:id="rId7"/>
    <p:sldId id="266" r:id="rId8"/>
    <p:sldId id="289" r:id="rId9"/>
    <p:sldId id="260" r:id="rId10"/>
    <p:sldId id="290" r:id="rId11"/>
    <p:sldId id="270" r:id="rId12"/>
    <p:sldId id="271" r:id="rId13"/>
    <p:sldId id="275" r:id="rId14"/>
    <p:sldId id="286" r:id="rId15"/>
    <p:sldId id="284" r:id="rId16"/>
    <p:sldId id="285" r:id="rId17"/>
    <p:sldId id="283" r:id="rId18"/>
    <p:sldId id="281" r:id="rId19"/>
    <p:sldId id="279" r:id="rId20"/>
    <p:sldId id="280" r:id="rId21"/>
    <p:sldId id="276" r:id="rId22"/>
    <p:sldId id="273" r:id="rId23"/>
    <p:sldId id="274" r:id="rId24"/>
    <p:sldId id="292" r:id="rId25"/>
    <p:sldId id="269"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07" autoAdjust="0"/>
  </p:normalViewPr>
  <p:slideViewPr>
    <p:cSldViewPr>
      <p:cViewPr>
        <p:scale>
          <a:sx n="73" d="100"/>
          <a:sy n="73" d="100"/>
        </p:scale>
        <p:origin x="-1284"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036DEB8-CB42-4271-8D0D-3A958164BB69}" type="datetimeFigureOut">
              <a:rPr lang="en-US" smtClean="0"/>
              <a:pPr/>
              <a:t>6/8/2020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FE2A38E-5586-46B8-BE45-FEB581B8A8C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36DEB8-CB42-4271-8D0D-3A958164BB6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2A38E-5586-46B8-BE45-FEB581B8A8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36DEB8-CB42-4271-8D0D-3A958164BB6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2A38E-5586-46B8-BE45-FEB581B8A8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36DEB8-CB42-4271-8D0D-3A958164BB6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2A38E-5586-46B8-BE45-FEB581B8A8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36DEB8-CB42-4271-8D0D-3A958164BB6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2A38E-5586-46B8-BE45-FEB581B8A8C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36DEB8-CB42-4271-8D0D-3A958164BB6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2A38E-5586-46B8-BE45-FEB581B8A8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36DEB8-CB42-4271-8D0D-3A958164BB69}" type="datetimeFigureOut">
              <a:rPr lang="en-US" smtClean="0"/>
              <a:pPr/>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2A38E-5586-46B8-BE45-FEB581B8A8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36DEB8-CB42-4271-8D0D-3A958164BB69}" type="datetimeFigureOut">
              <a:rPr lang="en-US" smtClean="0"/>
              <a:pPr/>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2A38E-5586-46B8-BE45-FEB581B8A8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6DEB8-CB42-4271-8D0D-3A958164BB69}" type="datetimeFigureOut">
              <a:rPr lang="en-US" smtClean="0"/>
              <a:pPr/>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2A38E-5586-46B8-BE45-FEB581B8A8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36DEB8-CB42-4271-8D0D-3A958164BB6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2A38E-5586-46B8-BE45-FEB581B8A8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36DEB8-CB42-4271-8D0D-3A958164BB6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FE2A38E-5586-46B8-BE45-FEB581B8A8C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36DEB8-CB42-4271-8D0D-3A958164BB69}" type="datetimeFigureOut">
              <a:rPr lang="en-US" smtClean="0"/>
              <a:pPr/>
              <a:t>6/8/2020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FE2A38E-5586-46B8-BE45-FEB581B8A8C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0042"/>
            <a:ext cx="9144000" cy="1569660"/>
          </a:xfrm>
          <a:prstGeom prst="rect">
            <a:avLst/>
          </a:prstGeom>
          <a:noFill/>
        </p:spPr>
        <p:txBody>
          <a:bodyPr wrap="square" rtlCol="0">
            <a:spAutoFit/>
          </a:bodyPr>
          <a:lstStyle/>
          <a:p>
            <a:pPr algn="ctr"/>
            <a:r>
              <a:rPr lang="en-IN" sz="4800" dirty="0" smtClean="0">
                <a:solidFill>
                  <a:srgbClr val="FF0000"/>
                </a:solidFill>
                <a:latin typeface="Algerian" pitchFamily="82" charset="0"/>
              </a:rPr>
              <a:t>GROWTH AND DEVELOPMENT OF Childhood  </a:t>
            </a:r>
            <a:endParaRPr lang="en-US" sz="4800" dirty="0">
              <a:solidFill>
                <a:srgbClr val="FF0000"/>
              </a:solidFill>
              <a:latin typeface="Algerian" pitchFamily="82" charset="0"/>
            </a:endParaRPr>
          </a:p>
        </p:txBody>
      </p:sp>
      <p:sp>
        <p:nvSpPr>
          <p:cNvPr id="3" name="TextBox 2"/>
          <p:cNvSpPr txBox="1"/>
          <p:nvPr/>
        </p:nvSpPr>
        <p:spPr>
          <a:xfrm>
            <a:off x="0" y="2214554"/>
            <a:ext cx="8643998" cy="2985433"/>
          </a:xfrm>
          <a:prstGeom prst="rect">
            <a:avLst/>
          </a:prstGeom>
          <a:noFill/>
        </p:spPr>
        <p:txBody>
          <a:bodyPr wrap="square" rtlCol="0">
            <a:spAutoFit/>
          </a:bodyPr>
          <a:lstStyle/>
          <a:p>
            <a:r>
              <a:rPr lang="en-IN" sz="4400" dirty="0" smtClean="0"/>
              <a:t>NAME : DR.ZAREEN BAKSH</a:t>
            </a:r>
          </a:p>
          <a:p>
            <a:endParaRPr lang="en-IN" dirty="0"/>
          </a:p>
          <a:p>
            <a:r>
              <a:rPr lang="en-IN" sz="2400" dirty="0" smtClean="0">
                <a:solidFill>
                  <a:srgbClr val="0000FF"/>
                </a:solidFill>
              </a:rPr>
              <a:t>DESIGNATION : ASSISTANT PROFESSOR</a:t>
            </a:r>
          </a:p>
          <a:p>
            <a:endParaRPr lang="en-IN" dirty="0"/>
          </a:p>
          <a:p>
            <a:r>
              <a:rPr lang="en-IN" b="1" dirty="0" smtClean="0">
                <a:solidFill>
                  <a:srgbClr val="002060"/>
                </a:solidFill>
              </a:rPr>
              <a:t>ORGANISATION: </a:t>
            </a:r>
            <a:r>
              <a:rPr lang="en-IN" b="1" dirty="0" smtClean="0">
                <a:solidFill>
                  <a:srgbClr val="002060"/>
                </a:solidFill>
              </a:rPr>
              <a:t>  ST.ALOYSIUS </a:t>
            </a:r>
            <a:r>
              <a:rPr lang="en-IN" b="1" dirty="0" smtClean="0">
                <a:solidFill>
                  <a:srgbClr val="002060"/>
                </a:solidFill>
              </a:rPr>
              <a:t>COLLEGE (Autonomous),Jabalpur  (M.P.)</a:t>
            </a:r>
          </a:p>
          <a:p>
            <a:pPr algn="ctr"/>
            <a:r>
              <a:rPr lang="en-IN" sz="1600" b="1" dirty="0" smtClean="0">
                <a:solidFill>
                  <a:srgbClr val="002060"/>
                </a:solidFill>
              </a:rPr>
              <a:t>      </a:t>
            </a:r>
            <a:r>
              <a:rPr lang="en-IN" sz="1400" b="1" dirty="0" smtClean="0">
                <a:solidFill>
                  <a:srgbClr val="002060"/>
                </a:solidFill>
              </a:rPr>
              <a:t>Reaccredited </a:t>
            </a:r>
            <a:r>
              <a:rPr lang="en-IN" sz="1400" b="1" dirty="0" smtClean="0">
                <a:solidFill>
                  <a:srgbClr val="002060"/>
                </a:solidFill>
              </a:rPr>
              <a:t>‘A</a:t>
            </a:r>
            <a:r>
              <a:rPr lang="en-IN" sz="1400" b="1" baseline="30000" dirty="0" smtClean="0">
                <a:solidFill>
                  <a:srgbClr val="002060"/>
                </a:solidFill>
              </a:rPr>
              <a:t>+</a:t>
            </a:r>
            <a:r>
              <a:rPr lang="en-IN" sz="1400" b="1" dirty="0" smtClean="0">
                <a:solidFill>
                  <a:srgbClr val="002060"/>
                </a:solidFill>
              </a:rPr>
              <a:t>’ Grade by NAAC (</a:t>
            </a:r>
            <a:r>
              <a:rPr lang="en-IN" sz="1400" b="1" dirty="0" smtClean="0">
                <a:solidFill>
                  <a:srgbClr val="002060"/>
                </a:solidFill>
                <a:latin typeface="Times New Roman" pitchFamily="18" charset="0"/>
                <a:cs typeface="Times New Roman" pitchFamily="18" charset="0"/>
              </a:rPr>
              <a:t>GCPA 3.68/4.00</a:t>
            </a:r>
            <a:r>
              <a:rPr lang="en-IN" sz="1400" b="1" dirty="0" smtClean="0">
                <a:solidFill>
                  <a:srgbClr val="002060"/>
                </a:solidFill>
              </a:rPr>
              <a:t>)</a:t>
            </a:r>
          </a:p>
          <a:p>
            <a:pPr algn="ctr"/>
            <a:r>
              <a:rPr lang="en-IN" sz="1400" b="1" dirty="0" smtClean="0">
                <a:solidFill>
                  <a:srgbClr val="002060"/>
                </a:solidFill>
              </a:rPr>
              <a:t>           College </a:t>
            </a:r>
            <a:r>
              <a:rPr lang="en-IN" sz="1400" b="1" dirty="0" smtClean="0">
                <a:solidFill>
                  <a:srgbClr val="002060"/>
                </a:solidFill>
              </a:rPr>
              <a:t>with Potential for Excellence (CPE) by UGC</a:t>
            </a:r>
          </a:p>
          <a:p>
            <a:pPr algn="ctr"/>
            <a:r>
              <a:rPr lang="en-IN" sz="1400" b="1" dirty="0" smtClean="0">
                <a:solidFill>
                  <a:srgbClr val="002060"/>
                </a:solidFill>
              </a:rPr>
              <a:t>DST-FIST Supported</a:t>
            </a:r>
          </a:p>
          <a:p>
            <a:endParaRPr lang="en-US" dirty="0"/>
          </a:p>
        </p:txBody>
      </p:sp>
      <p:pic>
        <p:nvPicPr>
          <p:cNvPr id="5" name="Picture 4" descr="stages-of-children.jpg"/>
          <p:cNvPicPr>
            <a:picLocks noChangeAspect="1"/>
          </p:cNvPicPr>
          <p:nvPr/>
        </p:nvPicPr>
        <p:blipFill>
          <a:blip r:embed="rId2"/>
          <a:stretch>
            <a:fillRect/>
          </a:stretch>
        </p:blipFill>
        <p:spPr>
          <a:xfrm>
            <a:off x="6215074" y="4733094"/>
            <a:ext cx="2928926" cy="212490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3.MEDIA</a:t>
            </a:r>
            <a:endParaRPr kumimoji="0" lang="en-US" sz="54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2"/>
          <p:cNvSpPr txBox="1">
            <a:spLocks/>
          </p:cNvSpPr>
          <p:nvPr/>
        </p:nvSpPr>
        <p:spPr>
          <a:xfrm>
            <a:off x="304800" y="1554162"/>
            <a:ext cx="8686800" cy="4525963"/>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word mass media indicates media as visual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with all the information all around the world . Mass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media plays a role of reflection , where it shows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other people around the world.</a:t>
            </a:r>
            <a:endParaRPr kumimoji="0" lang="en-US"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4" name="Picture 3" descr="120521043619-clinton-steyer-internet-story-top.jpg"/>
          <p:cNvPicPr>
            <a:picLocks noChangeAspect="1"/>
          </p:cNvPicPr>
          <p:nvPr/>
        </p:nvPicPr>
        <p:blipFill>
          <a:blip r:embed="rId2"/>
          <a:stretch>
            <a:fillRect/>
          </a:stretch>
        </p:blipFill>
        <p:spPr>
          <a:xfrm>
            <a:off x="4286248" y="3810000"/>
            <a:ext cx="4428318" cy="269083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228600"/>
            <a:ext cx="8686800" cy="16002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Algerian" pitchFamily="82" charset="0"/>
                <a:ea typeface="+mj-ea"/>
                <a:cs typeface="+mj-cs"/>
              </a:rPr>
              <a:t>EFFECTS OF MEDIA ON GROWTH AND DEVELOPMENT</a:t>
            </a:r>
            <a:endParaRPr kumimoji="0" lang="en-US" sz="2800" b="0" i="0" u="none" strike="noStrike" kern="1200" cap="none" spc="0" normalizeH="0" baseline="0" noProof="0" dirty="0">
              <a:ln>
                <a:noFill/>
              </a:ln>
              <a:solidFill>
                <a:schemeClr val="tx2"/>
              </a:solidFill>
              <a:effectLst/>
              <a:uLnTx/>
              <a:uFillTx/>
              <a:latin typeface="Algerian" pitchFamily="82" charset="0"/>
              <a:ea typeface="+mj-ea"/>
              <a:cs typeface="+mj-cs"/>
            </a:endParaRPr>
          </a:p>
        </p:txBody>
      </p:sp>
      <p:sp>
        <p:nvSpPr>
          <p:cNvPr id="3" name="Content Placeholder 2"/>
          <p:cNvSpPr txBox="1">
            <a:spLocks/>
          </p:cNvSpPr>
          <p:nvPr/>
        </p:nvSpPr>
        <p:spPr>
          <a:xfrm>
            <a:off x="285720" y="857232"/>
            <a:ext cx="8643998" cy="1214446"/>
          </a:xfrm>
          <a:prstGeom prst="rect">
            <a:avLst/>
          </a:prstGeom>
        </p:spPr>
        <p:txBody>
          <a:bodyPr>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Media reflects in two ways that is positive and negative through various source like T.V, radio, newspaper, and even in internet.</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400" b="0" i="0" u="none" strike="noStrike" kern="1200" cap="none" spc="0" normalizeH="0" baseline="0" noProof="0" dirty="0">
              <a:ln>
                <a:noFill/>
              </a:ln>
              <a:solidFill>
                <a:schemeClr val="tx1"/>
              </a:solidFill>
              <a:effectLst/>
              <a:uLnTx/>
              <a:uFillTx/>
              <a:latin typeface="Rockwell" pitchFamily="18" charset="0"/>
              <a:ea typeface="+mn-ea"/>
              <a:cs typeface="+mn-cs"/>
            </a:endParaRPr>
          </a:p>
        </p:txBody>
      </p:sp>
      <p:pic>
        <p:nvPicPr>
          <p:cNvPr id="4" name="Picture 3" descr="wp_ss_20161121_0004.png"/>
          <p:cNvPicPr>
            <a:picLocks noChangeAspect="1"/>
          </p:cNvPicPr>
          <p:nvPr/>
        </p:nvPicPr>
        <p:blipFill>
          <a:blip r:embed="rId2">
            <a:lum contrast="-20000"/>
          </a:blip>
          <a:srcRect b="1791"/>
          <a:stretch>
            <a:fillRect/>
          </a:stretch>
        </p:blipFill>
        <p:spPr>
          <a:xfrm>
            <a:off x="0" y="857232"/>
            <a:ext cx="9144000" cy="5729868"/>
          </a:xfrm>
          <a:prstGeom prst="rect">
            <a:avLst/>
          </a:prstGeom>
          <a:noFill/>
          <a:ln>
            <a:noFill/>
          </a:ln>
        </p:spPr>
      </p:pic>
      <p:sp>
        <p:nvSpPr>
          <p:cNvPr id="6" name="Content Placeholder 2"/>
          <p:cNvSpPr txBox="1">
            <a:spLocks/>
          </p:cNvSpPr>
          <p:nvPr/>
        </p:nvSpPr>
        <p:spPr>
          <a:xfrm>
            <a:off x="304800" y="2143116"/>
            <a:ext cx="7839100" cy="3937009"/>
          </a:xfrm>
          <a:prstGeom prst="rect">
            <a:avLst/>
          </a:prstGeom>
        </p:spPr>
        <p:txBody>
          <a:bodyPr>
            <a:normAutofit lnSpcReduction="10000"/>
          </a:bodyPr>
          <a:lstStyle/>
          <a:p>
            <a:pPr marL="274320" marR="0" lvl="0" indent="-274320" algn="l" defTabSz="914400" rtl="0" eaLnBrk="1" fontAlgn="auto" latinLnBrk="0" hangingPunct="1">
              <a:lnSpc>
                <a:spcPct val="100000"/>
              </a:lnSpc>
              <a:spcBef>
                <a:spcPct val="20000"/>
              </a:spcBef>
              <a:spcAft>
                <a:spcPts val="0"/>
              </a:spcAft>
              <a:buClr>
                <a:srgbClr val="7030A0"/>
              </a:buClr>
              <a:buSzPct val="95000"/>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Media can give you ideas, and can inspire you to do certain things and drive you to initiate what you see.</a:t>
            </a:r>
          </a:p>
          <a:p>
            <a:pPr marL="274320" marR="0" lvl="0" indent="-274320" algn="l" defTabSz="914400" rtl="0" eaLnBrk="1" fontAlgn="auto" latinLnBrk="0" hangingPunct="1">
              <a:lnSpc>
                <a:spcPct val="100000"/>
              </a:lnSpc>
              <a:spcBef>
                <a:spcPct val="20000"/>
              </a:spcBef>
              <a:spcAft>
                <a:spcPts val="0"/>
              </a:spcAft>
              <a:buClr>
                <a:srgbClr val="7030A0"/>
              </a:buClr>
              <a:buSzPct val="95000"/>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7030A0"/>
              </a:buClr>
              <a:buSzPct val="95000"/>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Media can change your behavior, living style, and moral thoughts and consequences in a positive way.</a:t>
            </a:r>
          </a:p>
          <a:p>
            <a:pPr marL="274320" marR="0" lvl="0" indent="-274320" algn="l" defTabSz="914400" rtl="0" eaLnBrk="1" fontAlgn="auto" latinLnBrk="0" hangingPunct="1">
              <a:lnSpc>
                <a:spcPct val="100000"/>
              </a:lnSpc>
              <a:spcBef>
                <a:spcPct val="20000"/>
              </a:spcBef>
              <a:spcAft>
                <a:spcPts val="0"/>
              </a:spcAft>
              <a:buClr>
                <a:srgbClr val="7030A0"/>
              </a:buClr>
              <a:buSzPct val="95000"/>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7030A0"/>
              </a:buClr>
              <a:buSzPct val="95000"/>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It gives lot of scientific and societal development.</a:t>
            </a:r>
          </a:p>
          <a:p>
            <a:pPr marL="274320" marR="0" lvl="0" indent="-274320" algn="l" defTabSz="914400" rtl="0" eaLnBrk="1" fontAlgn="auto" latinLnBrk="0" hangingPunct="1">
              <a:lnSpc>
                <a:spcPct val="100000"/>
              </a:lnSpc>
              <a:spcBef>
                <a:spcPct val="20000"/>
              </a:spcBef>
              <a:spcAft>
                <a:spcPts val="0"/>
              </a:spcAft>
              <a:buClr>
                <a:srgbClr val="7030A0"/>
              </a:buClr>
              <a:buSzPct val="95000"/>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7030A0"/>
              </a:buClr>
              <a:buSzPct val="95000"/>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Media helps in developing life skills, intellectual capacity, introspection and personal contemplation</a:t>
            </a: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2"/>
                </a:solidFill>
                <a:effectLst/>
                <a:uLnTx/>
                <a:uFillTx/>
                <a:latin typeface="Algerian" pitchFamily="82" charset="0"/>
                <a:ea typeface="+mj-ea"/>
                <a:cs typeface="+mj-cs"/>
              </a:rPr>
              <a:t>NEGATIVE EFFECTS OF MEDIA</a:t>
            </a:r>
            <a:endParaRPr kumimoji="0" lang="en-US" sz="5400" b="0" i="0" u="none" strike="noStrike" kern="1200" cap="none" spc="0" normalizeH="0" baseline="0" noProof="0" dirty="0">
              <a:ln>
                <a:noFill/>
              </a:ln>
              <a:solidFill>
                <a:schemeClr val="tx2"/>
              </a:solidFill>
              <a:effectLst/>
              <a:uLnTx/>
              <a:uFillTx/>
              <a:latin typeface="Algerian" pitchFamily="82" charset="0"/>
              <a:ea typeface="+mj-ea"/>
              <a:cs typeface="+mj-cs"/>
            </a:endParaRPr>
          </a:p>
        </p:txBody>
      </p:sp>
      <p:sp>
        <p:nvSpPr>
          <p:cNvPr id="3" name="Content Placeholder 2"/>
          <p:cNvSpPr txBox="1">
            <a:spLocks/>
          </p:cNvSpPr>
          <p:nvPr/>
        </p:nvSpPr>
        <p:spPr>
          <a:xfrm>
            <a:off x="304800" y="1554162"/>
            <a:ext cx="8686800" cy="4525963"/>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rgbClr val="7030A0"/>
              </a:buClr>
              <a:buSzPct val="95000"/>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 this globalised world we are dependent on this media.</a:t>
            </a:r>
          </a:p>
          <a:p>
            <a:pPr marL="274320" marR="0" lvl="0" indent="-274320" algn="l" defTabSz="914400" rtl="0" eaLnBrk="1" fontAlgn="auto" latinLnBrk="0" hangingPunct="1">
              <a:lnSpc>
                <a:spcPct val="100000"/>
              </a:lnSpc>
              <a:spcBef>
                <a:spcPct val="20000"/>
              </a:spcBef>
              <a:spcAft>
                <a:spcPts val="0"/>
              </a:spcAft>
              <a:buClr>
                <a:srgbClr val="7030A0"/>
              </a:buClr>
              <a:buSzPct val="95000"/>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7030A0"/>
              </a:buClr>
              <a:buSzPct val="95000"/>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Youngsters are misusing the media.</a:t>
            </a:r>
          </a:p>
          <a:p>
            <a:pPr marL="274320" marR="0" lvl="0" indent="-274320" algn="l" defTabSz="914400" rtl="0" eaLnBrk="1" fontAlgn="auto" latinLnBrk="0" hangingPunct="1">
              <a:lnSpc>
                <a:spcPct val="100000"/>
              </a:lnSpc>
              <a:spcBef>
                <a:spcPct val="20000"/>
              </a:spcBef>
              <a:spcAft>
                <a:spcPts val="0"/>
              </a:spcAft>
              <a:buClr>
                <a:srgbClr val="7030A0"/>
              </a:buClr>
              <a:buSzPct val="95000"/>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7030A0"/>
              </a:buClr>
              <a:buSzPct val="95000"/>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Media does not produce the real happening of a world rather creates a new world.</a:t>
            </a:r>
          </a:p>
          <a:p>
            <a:pPr marL="274320" marR="0" lvl="0" indent="-274320" algn="l" defTabSz="914400" rtl="0" eaLnBrk="1" fontAlgn="auto" latinLnBrk="0" hangingPunct="1">
              <a:lnSpc>
                <a:spcPct val="100000"/>
              </a:lnSpc>
              <a:spcBef>
                <a:spcPct val="20000"/>
              </a:spcBef>
              <a:spcAft>
                <a:spcPts val="0"/>
              </a:spcAft>
              <a:buClr>
                <a:srgbClr val="7030A0"/>
              </a:buClr>
              <a:buSzPct val="95000"/>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7030A0"/>
              </a:buClr>
              <a:buSzPct val="95000"/>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Media can misinterprets the facts and causes mess.</a:t>
            </a:r>
            <a:endParaRPr kumimoji="0" lang="en-US"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2"/>
                </a:solidFill>
                <a:effectLst/>
                <a:uLnTx/>
                <a:uFillTx/>
                <a:latin typeface="Algerian" pitchFamily="82" charset="0"/>
                <a:ea typeface="+mj-ea"/>
                <a:cs typeface="+mj-cs"/>
              </a:rPr>
              <a:t>NUTRITION</a:t>
            </a:r>
            <a:endParaRPr kumimoji="0" lang="en-US" sz="5400" b="0" i="0" u="none" strike="noStrike" kern="1200" cap="none" spc="0" normalizeH="0" baseline="0" noProof="0" dirty="0">
              <a:ln>
                <a:noFill/>
              </a:ln>
              <a:solidFill>
                <a:schemeClr val="tx2"/>
              </a:solidFill>
              <a:effectLst/>
              <a:uLnTx/>
              <a:uFillTx/>
              <a:latin typeface="Algerian" pitchFamily="82" charset="0"/>
              <a:ea typeface="+mj-ea"/>
              <a:cs typeface="+mj-cs"/>
            </a:endParaRPr>
          </a:p>
        </p:txBody>
      </p:sp>
      <p:sp>
        <p:nvSpPr>
          <p:cNvPr id="3" name="Content Placeholder 2"/>
          <p:cNvSpPr txBox="1">
            <a:spLocks/>
          </p:cNvSpPr>
          <p:nvPr/>
        </p:nvSpPr>
        <p:spPr>
          <a:xfrm>
            <a:off x="428596" y="1714488"/>
            <a:ext cx="7329510" cy="3048000"/>
          </a:xfrm>
          <a:prstGeom prst="rect">
            <a:avLst/>
          </a:prstGeom>
        </p:spPr>
        <p:txBody>
          <a:bodyPr>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attainment of good nutrition depends on and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encompasses the entire food supply . Without proper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nutrition one cannot grow properly. And thus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development of the mend is also stopped.</a:t>
            </a:r>
          </a:p>
        </p:txBody>
      </p:sp>
      <p:pic>
        <p:nvPicPr>
          <p:cNvPr id="4" name="Picture 3" descr="Food_For_Kids.jpg"/>
          <p:cNvPicPr>
            <a:picLocks noChangeAspect="1"/>
          </p:cNvPicPr>
          <p:nvPr/>
        </p:nvPicPr>
        <p:blipFill>
          <a:blip r:embed="rId2"/>
          <a:stretch>
            <a:fillRect/>
          </a:stretch>
        </p:blipFill>
        <p:spPr>
          <a:xfrm>
            <a:off x="2438400" y="4038600"/>
            <a:ext cx="3276600" cy="252888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304800"/>
            <a:ext cx="8686800" cy="1295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Algerian" pitchFamily="82" charset="0"/>
                <a:ea typeface="+mj-ea"/>
                <a:cs typeface="+mj-cs"/>
              </a:rPr>
              <a:t>NUTRITION AND REPRODUCTIVE HEALTH</a:t>
            </a:r>
            <a:endParaRPr kumimoji="0" lang="en-US" sz="4000" b="0" i="0" u="none" strike="noStrike" kern="1200" cap="none" spc="0" normalizeH="0" baseline="0" noProof="0" dirty="0">
              <a:ln>
                <a:noFill/>
              </a:ln>
              <a:solidFill>
                <a:schemeClr val="tx2"/>
              </a:solidFill>
              <a:effectLst/>
              <a:uLnTx/>
              <a:uFillTx/>
              <a:latin typeface="Algerian" pitchFamily="82" charset="0"/>
              <a:ea typeface="+mj-ea"/>
              <a:cs typeface="+mj-cs"/>
            </a:endParaRPr>
          </a:p>
        </p:txBody>
      </p:sp>
      <p:sp>
        <p:nvSpPr>
          <p:cNvPr id="3" name="Content Placeholder 2"/>
          <p:cNvSpPr txBox="1">
            <a:spLocks/>
          </p:cNvSpPr>
          <p:nvPr/>
        </p:nvSpPr>
        <p:spPr>
          <a:xfrm>
            <a:off x="304800" y="1554162"/>
            <a:ext cx="8686800" cy="4525963"/>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maternal diet during pregnancy are very important </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for the growth and development of the child.</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Nutrition also prevents diseases related to reproductive </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organs.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baby gets all the nutrition taken by the mother when</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US" sz="2400" dirty="0" smtClean="0">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he is the womb.</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Thus the mother should take care during pregnancy to have proper growth and development of the child.</a:t>
            </a:r>
            <a:endParaRPr kumimoji="0" lang="en-US"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2"/>
                </a:solidFill>
                <a:effectLst/>
                <a:uLnTx/>
                <a:uFillTx/>
                <a:latin typeface="Algerian" pitchFamily="82" charset="0"/>
                <a:ea typeface="+mj-ea"/>
                <a:cs typeface="+mj-cs"/>
              </a:rPr>
              <a:t>CHILD REARING PRACTICES</a:t>
            </a:r>
            <a:endParaRPr kumimoji="0" lang="en-US" sz="5400" b="0" i="0" u="none" strike="noStrike" kern="1200" cap="none" spc="0" normalizeH="0" baseline="0" noProof="0" dirty="0">
              <a:ln>
                <a:noFill/>
              </a:ln>
              <a:solidFill>
                <a:schemeClr val="tx2"/>
              </a:solidFill>
              <a:effectLst/>
              <a:uLnTx/>
              <a:uFillTx/>
              <a:latin typeface="Algerian" pitchFamily="82" charset="0"/>
              <a:ea typeface="+mj-ea"/>
              <a:cs typeface="+mj-cs"/>
            </a:endParaRPr>
          </a:p>
        </p:txBody>
      </p:sp>
      <p:sp>
        <p:nvSpPr>
          <p:cNvPr id="3" name="Content Placeholder 2"/>
          <p:cNvSpPr txBox="1">
            <a:spLocks/>
          </p:cNvSpPr>
          <p:nvPr/>
        </p:nvSpPr>
        <p:spPr>
          <a:xfrm>
            <a:off x="304800" y="1554162"/>
            <a:ext cx="8686800" cy="4525963"/>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Child rearing practices are the practices which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enable a new born to adopt the culture and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traditions of the existing society. The parents play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 important role in this</a:t>
            </a: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a:t>
            </a:r>
            <a:endParaRPr kumimoji="0" lang="en-US" sz="2400" b="0" i="0" u="none" strike="noStrike" kern="1200" cap="none" spc="0" normalizeH="0" baseline="0" noProof="0" dirty="0">
              <a:ln>
                <a:noFill/>
              </a:ln>
              <a:solidFill>
                <a:schemeClr val="tx1"/>
              </a:solidFill>
              <a:effectLst/>
              <a:uLnTx/>
              <a:uFillTx/>
              <a:latin typeface="Rockwell" pitchFamily="18" charset="0"/>
              <a:ea typeface="+mn-ea"/>
              <a:cs typeface="+mn-cs"/>
            </a:endParaRPr>
          </a:p>
        </p:txBody>
      </p:sp>
      <p:pic>
        <p:nvPicPr>
          <p:cNvPr id="4" name="Picture 3" descr="ParentingRFD-sfSpan-v2.jpg"/>
          <p:cNvPicPr>
            <a:picLocks noChangeAspect="1"/>
          </p:cNvPicPr>
          <p:nvPr/>
        </p:nvPicPr>
        <p:blipFill>
          <a:blip r:embed="rId2"/>
          <a:stretch>
            <a:fillRect/>
          </a:stretch>
        </p:blipFill>
        <p:spPr>
          <a:xfrm>
            <a:off x="4572000" y="3683279"/>
            <a:ext cx="4340550" cy="273181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304800"/>
            <a:ext cx="8686800" cy="16002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n-lt"/>
                <a:ea typeface="+mj-ea"/>
                <a:cs typeface="+mj-cs"/>
              </a:rPr>
              <a:t>TYPES OF CHILD REARING PRACTICES</a:t>
            </a:r>
            <a:endParaRPr kumimoji="0" lang="en-US" sz="4000" b="0" i="0" u="none" strike="noStrike" kern="1200" cap="none" spc="0" normalizeH="0" baseline="0" noProof="0" dirty="0">
              <a:ln>
                <a:noFill/>
              </a:ln>
              <a:solidFill>
                <a:schemeClr val="tx2"/>
              </a:solidFill>
              <a:effectLst/>
              <a:uLnTx/>
              <a:uFillTx/>
              <a:latin typeface="+mn-lt"/>
              <a:ea typeface="+mj-ea"/>
              <a:cs typeface="+mj-cs"/>
            </a:endParaRPr>
          </a:p>
        </p:txBody>
      </p:sp>
      <p:sp>
        <p:nvSpPr>
          <p:cNvPr id="6" name="Content Placeholder 2"/>
          <p:cNvSpPr txBox="1">
            <a:spLocks/>
          </p:cNvSpPr>
          <p:nvPr/>
        </p:nvSpPr>
        <p:spPr>
          <a:xfrm>
            <a:off x="285720" y="2571744"/>
            <a:ext cx="3786214" cy="2571752"/>
          </a:xfrm>
          <a:prstGeom prst="rect">
            <a:avLst/>
          </a:prstGeom>
        </p:spPr>
        <p:txBody>
          <a:bodyPr>
            <a:normAutofit fontScale="85000" lnSpcReduction="10000"/>
          </a:bodyPr>
          <a:lstStyle/>
          <a:p>
            <a:pPr marL="274320" marR="0" lvl="0" indent="-274320" algn="ctr" defTabSz="914400" rtl="0" eaLnBrk="1" fontAlgn="auto" latinLnBrk="0" hangingPunct="1">
              <a:lnSpc>
                <a:spcPct val="100000"/>
              </a:lnSpc>
              <a:spcBef>
                <a:spcPct val="20000"/>
              </a:spcBef>
              <a:spcAft>
                <a:spcPts val="0"/>
              </a:spcAft>
              <a:buClr>
                <a:srgbClr val="FF0000"/>
              </a:buClr>
              <a:buSzPct val="95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Rockwell" pitchFamily="18"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Balance of love and also set </a:t>
            </a:r>
          </a:p>
          <a:p>
            <a:pPr marL="274320" marR="0" lvl="0" indent="-274320" algn="ctr" defTabSz="914400" rtl="0" eaLnBrk="1" fontAlgn="auto" latinLnBrk="0" hangingPunct="1">
              <a:lnSpc>
                <a:spcPct val="100000"/>
              </a:lnSpc>
              <a:spcBef>
                <a:spcPct val="20000"/>
              </a:spcBef>
              <a:spcAft>
                <a:spcPts val="0"/>
              </a:spcAft>
              <a:buClr>
                <a:srgbClr val="FF0000"/>
              </a:buClr>
              <a:buSzPct val="95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limitations.</a:t>
            </a:r>
          </a:p>
          <a:p>
            <a:pPr marL="274320" marR="0" lvl="0" indent="-274320" algn="ctr" defTabSz="914400" rtl="0" eaLnBrk="1" fontAlgn="auto" latinLnBrk="0" hangingPunct="1">
              <a:lnSpc>
                <a:spcPct val="100000"/>
              </a:lnSpc>
              <a:spcBef>
                <a:spcPct val="20000"/>
              </a:spcBef>
              <a:spcAft>
                <a:spcPts val="0"/>
              </a:spcAft>
              <a:buClr>
                <a:srgbClr val="FF0000"/>
              </a:buClr>
              <a:buSzPct val="95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Children raised by these parents are </a:t>
            </a:r>
          </a:p>
          <a:p>
            <a:pPr marL="274320" marR="0" lvl="0" indent="-274320" algn="ctr" defTabSz="914400" rtl="0" eaLnBrk="1" fontAlgn="auto" latinLnBrk="0" hangingPunct="1">
              <a:lnSpc>
                <a:spcPct val="100000"/>
              </a:lnSpc>
              <a:spcBef>
                <a:spcPct val="20000"/>
              </a:spcBef>
              <a:spcAft>
                <a:spcPts val="0"/>
              </a:spcAft>
              <a:buClr>
                <a:srgbClr val="FF0000"/>
              </a:buClr>
              <a:buSzPct val="95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happy, </a:t>
            </a:r>
          </a:p>
          <a:p>
            <a:pPr marL="274320" marR="0" lvl="0" indent="-274320" algn="ctr" defTabSz="914400" rtl="0" eaLnBrk="1" fontAlgn="auto" latinLnBrk="0" hangingPunct="1">
              <a:lnSpc>
                <a:spcPct val="100000"/>
              </a:lnSpc>
              <a:spcBef>
                <a:spcPct val="20000"/>
              </a:spcBef>
              <a:spcAft>
                <a:spcPts val="0"/>
              </a:spcAft>
              <a:buClr>
                <a:srgbClr val="FF0000"/>
              </a:buClr>
              <a:buSzPct val="95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Kind ,self motivated.</a:t>
            </a:r>
          </a:p>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None/>
              <a:tabLst/>
              <a:defRPr/>
            </a:pPr>
            <a:endParaRPr kumimoji="0" lang="en-US" sz="4000" b="0" i="0" u="none" strike="noStrike" kern="1200" cap="none" spc="0" normalizeH="0" baseline="0" noProof="0" dirty="0">
              <a:ln>
                <a:noFill/>
              </a:ln>
              <a:solidFill>
                <a:schemeClr val="tx1"/>
              </a:solidFill>
              <a:effectLst/>
              <a:uLnTx/>
              <a:uFillTx/>
              <a:latin typeface="Rockwell" pitchFamily="18" charset="0"/>
              <a:ea typeface="+mn-ea"/>
              <a:cs typeface="+mn-cs"/>
            </a:endParaRPr>
          </a:p>
        </p:txBody>
      </p:sp>
      <p:sp>
        <p:nvSpPr>
          <p:cNvPr id="7" name="TextBox 6"/>
          <p:cNvSpPr txBox="1"/>
          <p:nvPr/>
        </p:nvSpPr>
        <p:spPr>
          <a:xfrm>
            <a:off x="357158" y="1643050"/>
            <a:ext cx="4724400" cy="769441"/>
          </a:xfrm>
          <a:prstGeom prst="rect">
            <a:avLst/>
          </a:prstGeom>
          <a:noFill/>
        </p:spPr>
        <p:txBody>
          <a:bodyPr wrap="square" rtlCol="0">
            <a:spAutoFit/>
          </a:bodyPr>
          <a:lstStyle/>
          <a:p>
            <a:r>
              <a:rPr lang="en-US" sz="3600" dirty="0" smtClean="0">
                <a:solidFill>
                  <a:srgbClr val="FF0000"/>
                </a:solidFill>
              </a:rPr>
              <a:t>     </a:t>
            </a:r>
            <a:r>
              <a:rPr lang="en-US" sz="4400" dirty="0" smtClean="0">
                <a:solidFill>
                  <a:srgbClr val="FF0000"/>
                </a:solidFill>
              </a:rPr>
              <a:t>Authoritative</a:t>
            </a:r>
            <a:endParaRPr lang="en-US" sz="4400" dirty="0">
              <a:solidFill>
                <a:srgbClr val="FF0000"/>
              </a:solidFill>
            </a:endParaRPr>
          </a:p>
        </p:txBody>
      </p:sp>
      <p:sp>
        <p:nvSpPr>
          <p:cNvPr id="8" name="Title 1"/>
          <p:cNvSpPr txBox="1">
            <a:spLocks/>
          </p:cNvSpPr>
          <p:nvPr/>
        </p:nvSpPr>
        <p:spPr>
          <a:xfrm>
            <a:off x="5143504" y="1752601"/>
            <a:ext cx="3714776" cy="838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FF0000"/>
                </a:solidFill>
                <a:effectLst/>
                <a:uLnTx/>
                <a:uFillTx/>
                <a:latin typeface="+mn-lt"/>
                <a:ea typeface="+mj-ea"/>
                <a:cs typeface="+mj-cs"/>
              </a:rPr>
              <a:t>Authoritarian</a:t>
            </a:r>
            <a:endParaRPr kumimoji="0" lang="en-US" sz="4400" b="0" i="0" u="none" strike="noStrike" kern="1200" cap="none" spc="0" normalizeH="0" baseline="0" noProof="0" dirty="0">
              <a:ln>
                <a:noFill/>
              </a:ln>
              <a:solidFill>
                <a:srgbClr val="FF0000"/>
              </a:solidFill>
              <a:effectLst/>
              <a:uLnTx/>
              <a:uFillTx/>
              <a:latin typeface="+mn-lt"/>
              <a:ea typeface="+mj-ea"/>
              <a:cs typeface="+mj-cs"/>
            </a:endParaRPr>
          </a:p>
        </p:txBody>
      </p:sp>
      <p:sp>
        <p:nvSpPr>
          <p:cNvPr id="9" name="Content Placeholder 2"/>
          <p:cNvSpPr txBox="1">
            <a:spLocks/>
          </p:cNvSpPr>
          <p:nvPr/>
        </p:nvSpPr>
        <p:spPr>
          <a:xfrm>
            <a:off x="4786314" y="2571744"/>
            <a:ext cx="4000528" cy="3124201"/>
          </a:xfrm>
          <a:prstGeom prst="rect">
            <a:avLst/>
          </a:prstGeom>
        </p:spPr>
        <p:txBody>
          <a:bodyPr>
            <a:normAutofit lnSpcReduction="10000"/>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Favors strict discipline</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Have to many rules for the children.</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Children raised by these parents are moody and anxious but well behaved</a:t>
            </a:r>
            <a:r>
              <a:rPr kumimoji="0" lang="en-US" sz="2800" b="0" i="0" u="none" strike="noStrike" kern="1200" cap="none" spc="0" normalizeH="0" baseline="0" noProof="0" dirty="0" smtClean="0">
                <a:ln>
                  <a:noFill/>
                </a:ln>
                <a:solidFill>
                  <a:schemeClr val="tx1"/>
                </a:solidFill>
                <a:effectLst/>
                <a:uLnTx/>
                <a:uFillTx/>
                <a:latin typeface="Rockwell" pitchFamily="18" charset="0"/>
                <a:ea typeface="+mn-ea"/>
                <a:cs typeface="+mn-cs"/>
              </a:rPr>
              <a:t>.</a:t>
            </a:r>
            <a:endParaRPr kumimoji="0" lang="en-US" sz="2800" b="0" i="0" u="none" strike="noStrike" kern="1200" cap="none" spc="0" normalizeH="0" baseline="0" noProof="0" dirty="0">
              <a:ln>
                <a:noFill/>
              </a:ln>
              <a:solidFill>
                <a:schemeClr val="tx1"/>
              </a:solidFill>
              <a:effectLst/>
              <a:uLnTx/>
              <a:uFillTx/>
              <a:latin typeface="Rockwell" pitchFamily="18"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1434" y="327019"/>
            <a:ext cx="3186106" cy="93978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Permissive</a:t>
            </a:r>
            <a:endParaRPr kumimoji="0" lang="en-US" sz="50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3" name="Content Placeholder 2"/>
          <p:cNvSpPr txBox="1">
            <a:spLocks/>
          </p:cNvSpPr>
          <p:nvPr/>
        </p:nvSpPr>
        <p:spPr>
          <a:xfrm>
            <a:off x="428596" y="1571612"/>
            <a:ext cx="4286280" cy="3643338"/>
          </a:xfrm>
          <a:prstGeom prst="rect">
            <a:avLst/>
          </a:prstGeom>
        </p:spPr>
        <p:txBody>
          <a:bodyPr>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Displays a lot of love </a:t>
            </a: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and</a:t>
            </a:r>
            <a:r>
              <a:rPr kumimoji="0" lang="en-US" sz="2400" b="0" i="0" u="none" strike="noStrike" kern="1200" cap="none" spc="0" normalizeH="0" noProof="0" dirty="0" smtClean="0">
                <a:ln>
                  <a:noFill/>
                </a:ln>
                <a:solidFill>
                  <a:schemeClr val="tx1"/>
                </a:solidFill>
                <a:effectLst/>
                <a:uLnTx/>
                <a:uFillTx/>
                <a:latin typeface="Rockwell" pitchFamily="18"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behaves </a:t>
            </a:r>
            <a:endPar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Like friends to the child.</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Children raised by these parents are</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Demanding and whiny.</a:t>
            </a:r>
            <a:endParaRPr kumimoji="0" lang="en-US" sz="2400" b="0" i="0" u="none" strike="noStrike" kern="1200" cap="none" spc="0" normalizeH="0" baseline="0" noProof="0" dirty="0">
              <a:ln>
                <a:noFill/>
              </a:ln>
              <a:solidFill>
                <a:schemeClr val="tx1"/>
              </a:solidFill>
              <a:effectLst/>
              <a:uLnTx/>
              <a:uFillTx/>
              <a:latin typeface="Rockwell" pitchFamily="18" charset="0"/>
              <a:ea typeface="+mn-ea"/>
              <a:cs typeface="+mn-cs"/>
            </a:endParaRPr>
          </a:p>
        </p:txBody>
      </p:sp>
      <p:sp>
        <p:nvSpPr>
          <p:cNvPr id="4" name="Title 1"/>
          <p:cNvSpPr txBox="1">
            <a:spLocks/>
          </p:cNvSpPr>
          <p:nvPr/>
        </p:nvSpPr>
        <p:spPr>
          <a:xfrm>
            <a:off x="4500562" y="357166"/>
            <a:ext cx="4214842" cy="8588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Uninvolved</a:t>
            </a:r>
            <a:endParaRPr kumimoji="0" lang="en-US" sz="50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929158" y="1357298"/>
            <a:ext cx="4000560" cy="3200400"/>
          </a:xfrm>
          <a:prstGeom prst="rect">
            <a:avLst/>
          </a:prstGeom>
        </p:spPr>
        <p:txBody>
          <a:bodyPr>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Low on being responsive to a child’s need.</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Aren’t involved in child’s life.</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Children raised by these parents are needy </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And lonely.</a:t>
            </a:r>
            <a:endParaRPr kumimoji="0" lang="en-US" sz="2400" b="0" i="0" u="none" strike="noStrike" kern="1200" cap="none" spc="0" normalizeH="0" baseline="0" noProof="0" dirty="0">
              <a:ln>
                <a:noFill/>
              </a:ln>
              <a:solidFill>
                <a:schemeClr val="tx1"/>
              </a:solidFill>
              <a:effectLst/>
              <a:uLnTx/>
              <a:uFillTx/>
              <a:latin typeface="Rockwell" pitchFamily="18" charset="0"/>
              <a:ea typeface="+mn-ea"/>
              <a:cs typeface="+mn-cs"/>
            </a:endParaRPr>
          </a:p>
        </p:txBody>
      </p:sp>
      <p:pic>
        <p:nvPicPr>
          <p:cNvPr id="6" name="Picture 5" descr="wp_ss_20161117_0001.png"/>
          <p:cNvPicPr>
            <a:picLocks noChangeAspect="1"/>
          </p:cNvPicPr>
          <p:nvPr/>
        </p:nvPicPr>
        <p:blipFill>
          <a:blip r:embed="rId2"/>
          <a:stretch>
            <a:fillRect/>
          </a:stretch>
        </p:blipFill>
        <p:spPr>
          <a:xfrm>
            <a:off x="5429256" y="4419600"/>
            <a:ext cx="3294166" cy="2438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Algerian" pitchFamily="82" charset="0"/>
                <a:ea typeface="+mj-ea"/>
                <a:cs typeface="+mj-cs"/>
              </a:rPr>
              <a:t>EFFECTS OF CHILD REARING PRACTICES</a:t>
            </a:r>
            <a:endParaRPr kumimoji="0" lang="en-US" sz="5000" b="0" i="0" u="none" strike="noStrike" kern="1200" cap="none" spc="0" normalizeH="0" baseline="0" noProof="0" dirty="0">
              <a:ln>
                <a:noFill/>
              </a:ln>
              <a:solidFill>
                <a:schemeClr val="tx2"/>
              </a:solidFill>
              <a:effectLst/>
              <a:uLnTx/>
              <a:uFillTx/>
              <a:latin typeface="Algerian" pitchFamily="82" charset="0"/>
              <a:ea typeface="+mj-ea"/>
              <a:cs typeface="+mj-cs"/>
            </a:endParaRPr>
          </a:p>
        </p:txBody>
      </p:sp>
      <p:sp>
        <p:nvSpPr>
          <p:cNvPr id="3" name="Content Placeholder 2"/>
          <p:cNvSpPr txBox="1">
            <a:spLocks/>
          </p:cNvSpPr>
          <p:nvPr/>
        </p:nvSpPr>
        <p:spPr>
          <a:xfrm>
            <a:off x="304800" y="1554162"/>
            <a:ext cx="8686800" cy="4525963"/>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Child’s behavior changes according to the type of practice used.</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Children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become aware from there culture and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society</a:t>
            </a: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They learn about the environment.</a:t>
            </a:r>
            <a:endParaRPr kumimoji="0" lang="en-US"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 name="Rectangle 3"/>
          <p:cNvSpPr/>
          <p:nvPr/>
        </p:nvSpPr>
        <p:spPr>
          <a:xfrm>
            <a:off x="357158" y="3286124"/>
            <a:ext cx="4500594" cy="584775"/>
          </a:xfrm>
          <a:prstGeom prst="rect">
            <a:avLst/>
          </a:prstGeom>
        </p:spPr>
        <p:txBody>
          <a:bodyPr wrap="square">
            <a:spAutoFit/>
          </a:bodyPr>
          <a:lstStyle/>
          <a:p>
            <a:pPr lvl="0" algn="ctr">
              <a:spcBef>
                <a:spcPct val="0"/>
              </a:spcBef>
              <a:defRPr/>
            </a:pPr>
            <a:r>
              <a:rPr lang="en-US" sz="3200" b="1" dirty="0" smtClean="0">
                <a:solidFill>
                  <a:schemeClr val="tx2"/>
                </a:solidFill>
              </a:rPr>
              <a:t>SIBLINGS</a:t>
            </a:r>
            <a:endParaRPr lang="en-US" sz="3200" b="1" dirty="0">
              <a:solidFill>
                <a:schemeClr val="tx2"/>
              </a:solidFill>
            </a:endParaRPr>
          </a:p>
        </p:txBody>
      </p:sp>
      <p:sp>
        <p:nvSpPr>
          <p:cNvPr id="5" name="Rectangle 4"/>
          <p:cNvSpPr/>
          <p:nvPr/>
        </p:nvSpPr>
        <p:spPr>
          <a:xfrm>
            <a:off x="500034" y="3857629"/>
            <a:ext cx="4714908" cy="2031325"/>
          </a:xfrm>
          <a:prstGeom prst="rect">
            <a:avLst/>
          </a:prstGeom>
        </p:spPr>
        <p:txBody>
          <a:bodyPr wrap="square">
            <a:spAutoFit/>
          </a:bodyPr>
          <a:lstStyle/>
          <a:p>
            <a:pPr marL="274320" lvl="0" indent="-274320" algn="just">
              <a:spcBef>
                <a:spcPct val="20000"/>
              </a:spcBef>
              <a:buClr>
                <a:schemeClr val="accent3"/>
              </a:buClr>
              <a:buSzPct val="95000"/>
              <a:defRPr/>
            </a:pPr>
            <a:r>
              <a:rPr lang="en-US" dirty="0" smtClean="0">
                <a:latin typeface="Times New Roman" pitchFamily="18" charset="0"/>
                <a:cs typeface="Times New Roman" pitchFamily="18" charset="0"/>
              </a:rPr>
              <a:t>Siblings are brothers and sisters of a child. </a:t>
            </a:r>
          </a:p>
          <a:p>
            <a:pPr marL="274320" lvl="0" indent="-274320" algn="just">
              <a:spcBef>
                <a:spcPct val="20000"/>
              </a:spcBef>
              <a:buClr>
                <a:schemeClr val="accent3"/>
              </a:buClr>
              <a:buSzPct val="95000"/>
              <a:defRPr/>
            </a:pPr>
            <a:r>
              <a:rPr lang="en-US" dirty="0" smtClean="0">
                <a:latin typeface="Times New Roman" pitchFamily="18" charset="0"/>
                <a:cs typeface="Times New Roman" pitchFamily="18" charset="0"/>
              </a:rPr>
              <a:t>Siblings are considered as an important </a:t>
            </a:r>
          </a:p>
          <a:p>
            <a:pPr marL="274320" lvl="0" indent="-274320" algn="just">
              <a:spcBef>
                <a:spcPct val="20000"/>
              </a:spcBef>
              <a:buClr>
                <a:schemeClr val="accent3"/>
              </a:buClr>
              <a:buSzPct val="95000"/>
              <a:defRPr/>
            </a:pPr>
            <a:r>
              <a:rPr lang="en-US" dirty="0" smtClean="0">
                <a:latin typeface="Times New Roman" pitchFamily="18" charset="0"/>
                <a:cs typeface="Times New Roman" pitchFamily="18" charset="0"/>
              </a:rPr>
              <a:t>component of  family systems and as an </a:t>
            </a:r>
          </a:p>
          <a:p>
            <a:pPr marL="274320" lvl="0" indent="-274320" algn="just">
              <a:spcBef>
                <a:spcPct val="20000"/>
              </a:spcBef>
              <a:buClr>
                <a:schemeClr val="accent3"/>
              </a:buClr>
              <a:buSzPct val="95000"/>
              <a:defRPr/>
            </a:pPr>
            <a:r>
              <a:rPr lang="en-US" dirty="0" smtClean="0">
                <a:latin typeface="Times New Roman" pitchFamily="18" charset="0"/>
                <a:cs typeface="Times New Roman" pitchFamily="18" charset="0"/>
              </a:rPr>
              <a:t>important context  for learning and </a:t>
            </a:r>
          </a:p>
          <a:p>
            <a:pPr marL="274320" lvl="0" indent="-274320" algn="just">
              <a:spcBef>
                <a:spcPct val="20000"/>
              </a:spcBef>
              <a:buClr>
                <a:schemeClr val="accent3"/>
              </a:buClr>
              <a:buSzPct val="95000"/>
              <a:defRPr/>
            </a:pPr>
            <a:r>
              <a:rPr lang="en-US" dirty="0" smtClean="0">
                <a:latin typeface="Times New Roman" pitchFamily="18" charset="0"/>
                <a:cs typeface="Times New Roman" pitchFamily="18" charset="0"/>
              </a:rPr>
              <a:t>development.</a:t>
            </a:r>
          </a:p>
          <a:p>
            <a:pPr marL="274320" lvl="0" indent="-274320">
              <a:spcBef>
                <a:spcPct val="20000"/>
              </a:spcBef>
              <a:buClr>
                <a:schemeClr val="accent3"/>
              </a:buClr>
              <a:buSzPct val="95000"/>
              <a:defRPr/>
            </a:pPr>
            <a:endParaRPr lang="en-US" dirty="0">
              <a:latin typeface="Rockwell" pitchFamily="18" charset="0"/>
            </a:endParaRPr>
          </a:p>
        </p:txBody>
      </p:sp>
      <p:pic>
        <p:nvPicPr>
          <p:cNvPr id="6" name="Picture 5" descr="9pNHJoNDE6fa1kcJhb8IBJtPAEgNEPW0.jpg"/>
          <p:cNvPicPr>
            <a:picLocks noChangeAspect="1"/>
          </p:cNvPicPr>
          <p:nvPr/>
        </p:nvPicPr>
        <p:blipFill>
          <a:blip r:embed="rId2"/>
          <a:stretch>
            <a:fillRect/>
          </a:stretch>
        </p:blipFill>
        <p:spPr>
          <a:xfrm>
            <a:off x="4786314" y="4000504"/>
            <a:ext cx="4038600" cy="2133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7829576" cy="1447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Algerian" pitchFamily="82" charset="0"/>
                <a:ea typeface="+mj-ea"/>
                <a:cs typeface="+mj-cs"/>
              </a:rPr>
              <a:t>EFFECTS OF SIBLING ON GROWTH AND DEVELOPMENT</a:t>
            </a:r>
            <a:endParaRPr kumimoji="0" lang="en-US" sz="4000" b="0" i="0" u="none" strike="noStrike" kern="1200" cap="none" spc="0" normalizeH="0" baseline="0" noProof="0" dirty="0">
              <a:ln>
                <a:noFill/>
              </a:ln>
              <a:solidFill>
                <a:schemeClr val="tx2"/>
              </a:solidFill>
              <a:effectLst/>
              <a:uLnTx/>
              <a:uFillTx/>
              <a:latin typeface="Algerian" pitchFamily="82" charset="0"/>
              <a:ea typeface="+mj-ea"/>
              <a:cs typeface="+mj-cs"/>
            </a:endParaRPr>
          </a:p>
        </p:txBody>
      </p:sp>
      <p:sp>
        <p:nvSpPr>
          <p:cNvPr id="3" name="Content Placeholder 2"/>
          <p:cNvSpPr txBox="1">
            <a:spLocks/>
          </p:cNvSpPr>
          <p:nvPr/>
        </p:nvSpPr>
        <p:spPr>
          <a:xfrm>
            <a:off x="457200" y="2362200"/>
            <a:ext cx="7467600" cy="3763963"/>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smtClean="0">
                <a:ln>
                  <a:noFill/>
                </a:ln>
                <a:solidFill>
                  <a:srgbClr val="FF0000"/>
                </a:solidFill>
                <a:effectLst/>
                <a:uLnTx/>
                <a:uFillTx/>
                <a:latin typeface="Rockwell" pitchFamily="18" charset="0"/>
                <a:ea typeface="+mn-ea"/>
                <a:cs typeface="+mn-cs"/>
              </a:rPr>
              <a:t>CHILDHOOD</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smtClean="0">
                <a:ln>
                  <a:noFill/>
                </a:ln>
                <a:solidFill>
                  <a:schemeClr val="tx1"/>
                </a:solidFill>
                <a:effectLst/>
                <a:uLnTx/>
                <a:uFillTx/>
                <a:latin typeface="Rockwell" pitchFamily="18" charset="0"/>
                <a:ea typeface="+mn-ea"/>
                <a:cs typeface="+mn-cs"/>
              </a:rPr>
              <a:t>The child gets jealous from his siblings and tries to overtake him/her.</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400" b="0" i="0" u="none" strike="noStrike" kern="1200" cap="none" spc="0" normalizeH="0" baseline="0" noProof="0" smtClean="0">
              <a:ln>
                <a:noFill/>
              </a:ln>
              <a:solidFill>
                <a:schemeClr val="tx1"/>
              </a:solidFill>
              <a:effectLst/>
              <a:uLnTx/>
              <a:uFillTx/>
              <a:latin typeface="Rockwell" pitchFamily="18"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smtClean="0">
                <a:ln>
                  <a:noFill/>
                </a:ln>
                <a:solidFill>
                  <a:srgbClr val="FF0000"/>
                </a:solidFill>
                <a:effectLst/>
                <a:uLnTx/>
                <a:uFillTx/>
                <a:latin typeface="Rockwell" pitchFamily="18" charset="0"/>
                <a:ea typeface="+mn-ea"/>
                <a:cs typeface="+mn-cs"/>
              </a:rPr>
              <a:t>ADOLESCENCE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smtClean="0">
                <a:ln>
                  <a:noFill/>
                </a:ln>
                <a:solidFill>
                  <a:schemeClr val="tx1"/>
                </a:solidFill>
                <a:effectLst/>
                <a:uLnTx/>
                <a:uFillTx/>
                <a:latin typeface="Rockwell" pitchFamily="18" charset="0"/>
                <a:ea typeface="+mn-ea"/>
                <a:cs typeface="+mn-cs"/>
              </a:rPr>
              <a:t>The children at this stage become very competitive and takes this positively or negatively.</a:t>
            </a:r>
            <a:endParaRPr kumimoji="0" lang="en-US" sz="2400" b="0" i="0" u="none" strike="noStrike" kern="1200" cap="none" spc="0" normalizeH="0" baseline="0" noProof="0" dirty="0">
              <a:ln>
                <a:noFill/>
              </a:ln>
              <a:solidFill>
                <a:schemeClr val="tx1"/>
              </a:solidFill>
              <a:effectLst/>
              <a:uLnTx/>
              <a:uFillTx/>
              <a:latin typeface="Rockwell" pitchFamily="18"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melinebanner.png"/>
          <p:cNvPicPr>
            <a:picLocks noChangeAspect="1"/>
          </p:cNvPicPr>
          <p:nvPr/>
        </p:nvPicPr>
        <p:blipFill>
          <a:blip r:embed="rId2"/>
          <a:stretch>
            <a:fillRect/>
          </a:stretch>
        </p:blipFill>
        <p:spPr>
          <a:xfrm>
            <a:off x="4000496" y="4191000"/>
            <a:ext cx="5143504" cy="2585242"/>
          </a:xfrm>
          <a:prstGeom prst="rect">
            <a:avLst/>
          </a:prstGeom>
        </p:spPr>
      </p:pic>
      <p:sp>
        <p:nvSpPr>
          <p:cNvPr id="3" name="Rectangle 2"/>
          <p:cNvSpPr/>
          <p:nvPr/>
        </p:nvSpPr>
        <p:spPr>
          <a:xfrm>
            <a:off x="142844" y="357166"/>
            <a:ext cx="8643998" cy="4955203"/>
          </a:xfrm>
          <a:prstGeom prst="rect">
            <a:avLst/>
          </a:prstGeom>
        </p:spPr>
        <p:txBody>
          <a:bodyPr wrap="square">
            <a:spAutoFit/>
          </a:bodyPr>
          <a:lstStyle/>
          <a:p>
            <a:r>
              <a:rPr lang="en-US" sz="2800" b="1" dirty="0" smtClean="0">
                <a:latin typeface="Times New Roman" pitchFamily="18" charset="0"/>
                <a:cs typeface="Times New Roman" pitchFamily="18" charset="0"/>
              </a:rPr>
              <a:t>MEANING OF GROWTH</a:t>
            </a:r>
          </a:p>
          <a:p>
            <a:pPr algn="just"/>
            <a:r>
              <a:rPr lang="en-US" sz="2000" b="1" dirty="0" smtClean="0">
                <a:latin typeface="Times New Roman" pitchFamily="18" charset="0"/>
                <a:cs typeface="Times New Roman" pitchFamily="18" charset="0"/>
              </a:rPr>
              <a:t>Growth of a child means the increase in size height, and weight of an individual. Growth may or may not bring development. It is the process of physical maturation resulting an increase in size of the body and various organs. It occurs by multiplication of cells and an increase in intracellular substances. It is quantitative changes of the body</a:t>
            </a:r>
            <a:r>
              <a:rPr lang="en-US" sz="2000" b="1" dirty="0" smtClean="0">
                <a:latin typeface="Times New Roman" pitchFamily="18" charset="0"/>
                <a:cs typeface="Times New Roman" pitchFamily="18" charset="0"/>
              </a:rPr>
              <a:t>.</a:t>
            </a:r>
          </a:p>
          <a:p>
            <a:pPr algn="just"/>
            <a:endParaRPr lang="en-IN" sz="2000" b="1" dirty="0" smtClean="0">
              <a:latin typeface="Times New Roman" pitchFamily="18" charset="0"/>
              <a:cs typeface="Times New Roman" pitchFamily="18" charset="0"/>
            </a:endParaRPr>
          </a:p>
          <a:p>
            <a:pPr algn="just">
              <a:buFont typeface="Wingdings" pitchFamily="2" charset="2"/>
              <a:buChar char="Ø"/>
            </a:pPr>
            <a:r>
              <a:rPr lang="en-IN" sz="2000" b="1" dirty="0" smtClean="0">
                <a:latin typeface="Times New Roman" pitchFamily="18" charset="0"/>
                <a:cs typeface="Times New Roman" pitchFamily="18" charset="0"/>
              </a:rPr>
              <a:t>Growth refers to an increase in physical size of the whole body or any of its parts.</a:t>
            </a:r>
          </a:p>
          <a:p>
            <a:pPr algn="just">
              <a:buFont typeface="Wingdings" pitchFamily="2" charset="2"/>
              <a:buChar char="Ø"/>
            </a:pPr>
            <a:endParaRPr lang="en-IN" sz="2000" b="1" dirty="0" smtClean="0">
              <a:latin typeface="Times New Roman" pitchFamily="18" charset="0"/>
              <a:cs typeface="Times New Roman" pitchFamily="18" charset="0"/>
            </a:endParaRPr>
          </a:p>
          <a:p>
            <a:pPr algn="just">
              <a:buFont typeface="Wingdings" pitchFamily="2" charset="2"/>
              <a:buChar char="Ø"/>
            </a:pPr>
            <a:r>
              <a:rPr lang="en-IN" sz="2000" b="1" dirty="0" smtClean="0">
                <a:latin typeface="Times New Roman" pitchFamily="18" charset="0"/>
                <a:cs typeface="Times New Roman" pitchFamily="18" charset="0"/>
              </a:rPr>
              <a:t>It is simply a quantitative change in the child’s body.</a:t>
            </a:r>
          </a:p>
          <a:p>
            <a:pPr algn="just">
              <a:buFont typeface="Wingdings" pitchFamily="2" charset="2"/>
              <a:buChar char="Ø"/>
            </a:pPr>
            <a:endParaRPr lang="en-IN" sz="2000" b="1" dirty="0" smtClean="0">
              <a:latin typeface="Times New Roman" pitchFamily="18" charset="0"/>
              <a:cs typeface="Times New Roman" pitchFamily="18" charset="0"/>
            </a:endParaRPr>
          </a:p>
          <a:p>
            <a:pPr algn="just">
              <a:buFont typeface="Wingdings" pitchFamily="2" charset="2"/>
              <a:buChar char="Ø"/>
            </a:pPr>
            <a:r>
              <a:rPr lang="en-IN" sz="2000" b="1" dirty="0" smtClean="0">
                <a:latin typeface="Times New Roman" pitchFamily="18" charset="0"/>
                <a:cs typeface="Times New Roman" pitchFamily="18" charset="0"/>
              </a:rPr>
              <a:t>It can be measured in Kg, pounds, meters, inches, ……etc. </a:t>
            </a:r>
          </a:p>
          <a:p>
            <a:pPr algn="just"/>
            <a:endParaRPr lang="en-US" sz="2000" b="1" dirty="0" smtClean="0">
              <a:latin typeface="Arial Narrow" pitchFamily="34" charset="0"/>
            </a:endParaRPr>
          </a:p>
          <a:p>
            <a:pPr algn="just"/>
            <a:endParaRPr lang="en-IN" sz="28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smtClean="0">
                <a:ln>
                  <a:noFill/>
                </a:ln>
                <a:solidFill>
                  <a:schemeClr val="tx2"/>
                </a:solidFill>
                <a:effectLst/>
                <a:uLnTx/>
                <a:uFillTx/>
                <a:latin typeface="Rockwell" pitchFamily="18" charset="0"/>
                <a:ea typeface="+mj-ea"/>
                <a:cs typeface="+mj-cs"/>
              </a:rPr>
              <a:t>PEER PRESSURE</a:t>
            </a:r>
            <a:endParaRPr kumimoji="0" lang="en-US" sz="5400" b="0" i="0" u="none" strike="noStrike" kern="1200" cap="none" spc="0" normalizeH="0" baseline="0" noProof="0" dirty="0">
              <a:ln>
                <a:noFill/>
              </a:ln>
              <a:solidFill>
                <a:schemeClr val="tx2"/>
              </a:solidFill>
              <a:effectLst/>
              <a:uLnTx/>
              <a:uFillTx/>
              <a:latin typeface="Rockwell" pitchFamily="18" charset="0"/>
              <a:ea typeface="+mj-ea"/>
              <a:cs typeface="+mj-cs"/>
            </a:endParaRPr>
          </a:p>
        </p:txBody>
      </p:sp>
      <p:sp>
        <p:nvSpPr>
          <p:cNvPr id="3" name="Content Placeholder 2"/>
          <p:cNvSpPr txBox="1">
            <a:spLocks/>
          </p:cNvSpPr>
          <p:nvPr/>
        </p:nvSpPr>
        <p:spPr>
          <a:xfrm>
            <a:off x="457200" y="2133601"/>
            <a:ext cx="7467600" cy="33528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smtClean="0">
                <a:ln>
                  <a:noFill/>
                </a:ln>
                <a:solidFill>
                  <a:schemeClr val="tx1"/>
                </a:solidFill>
                <a:effectLst/>
                <a:uLnTx/>
                <a:uFillTx/>
                <a:latin typeface="Rockwell" pitchFamily="18" charset="0"/>
                <a:ea typeface="+mn-ea"/>
                <a:cs typeface="+mn-cs"/>
              </a:rPr>
              <a:t>Peer pressure or even social pressure is the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smtClean="0">
                <a:ln>
                  <a:noFill/>
                </a:ln>
                <a:solidFill>
                  <a:schemeClr val="tx1"/>
                </a:solidFill>
                <a:effectLst/>
                <a:uLnTx/>
                <a:uFillTx/>
                <a:latin typeface="Rockwell" pitchFamily="18" charset="0"/>
                <a:ea typeface="+mn-ea"/>
                <a:cs typeface="+mn-cs"/>
              </a:rPr>
              <a:t>influence of others on a child. They get encouraged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smtClean="0">
                <a:ln>
                  <a:noFill/>
                </a:ln>
                <a:solidFill>
                  <a:schemeClr val="tx1"/>
                </a:solidFill>
                <a:effectLst/>
                <a:uLnTx/>
                <a:uFillTx/>
                <a:latin typeface="Rockwell" pitchFamily="18" charset="0"/>
                <a:ea typeface="+mn-ea"/>
                <a:cs typeface="+mn-cs"/>
              </a:rPr>
              <a:t>to follow others by changing their attitude,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smtClean="0">
                <a:ln>
                  <a:noFill/>
                </a:ln>
                <a:solidFill>
                  <a:schemeClr val="tx1"/>
                </a:solidFill>
                <a:effectLst/>
                <a:uLnTx/>
                <a:uFillTx/>
                <a:latin typeface="Rockwell" pitchFamily="18" charset="0"/>
                <a:ea typeface="+mn-ea"/>
                <a:cs typeface="+mn-cs"/>
              </a:rPr>
              <a:t>behavior, etc.</a:t>
            </a:r>
            <a:endParaRPr kumimoji="0" lang="en-US" sz="2400" b="0" i="0" u="none" strike="noStrike" kern="1200" cap="none" spc="0" normalizeH="0" baseline="0" noProof="0" dirty="0">
              <a:ln>
                <a:noFill/>
              </a:ln>
              <a:solidFill>
                <a:schemeClr val="tx1"/>
              </a:solidFill>
              <a:effectLst/>
              <a:uLnTx/>
              <a:uFillTx/>
              <a:latin typeface="Rockwell" pitchFamily="18" charset="0"/>
              <a:ea typeface="+mn-ea"/>
              <a:cs typeface="+mn-cs"/>
            </a:endParaRPr>
          </a:p>
        </p:txBody>
      </p:sp>
      <p:pic>
        <p:nvPicPr>
          <p:cNvPr id="4" name="Picture 3" descr="Teen-Drinking-and-Peer-Pressure.png"/>
          <p:cNvPicPr>
            <a:picLocks noChangeAspect="1"/>
          </p:cNvPicPr>
          <p:nvPr/>
        </p:nvPicPr>
        <p:blipFill>
          <a:blip r:embed="rId2"/>
          <a:stretch>
            <a:fillRect/>
          </a:stretch>
        </p:blipFill>
        <p:spPr>
          <a:xfrm>
            <a:off x="2819400" y="3886200"/>
            <a:ext cx="5000625" cy="23812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3757610" cy="1295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Rockwell" pitchFamily="18" charset="0"/>
                <a:ea typeface="+mj-ea"/>
                <a:cs typeface="+mj-cs"/>
              </a:rPr>
              <a:t>POSITIVE EFFECTS OF PEER PRESSURE</a:t>
            </a:r>
            <a:endParaRPr kumimoji="0" lang="en-US" sz="2800" b="0" i="0" u="none" strike="noStrike" kern="1200" cap="none" spc="0" normalizeH="0" baseline="0" noProof="0" dirty="0">
              <a:ln>
                <a:noFill/>
              </a:ln>
              <a:solidFill>
                <a:schemeClr val="tx2"/>
              </a:solidFill>
              <a:effectLst/>
              <a:uLnTx/>
              <a:uFillTx/>
              <a:latin typeface="Rockwell" pitchFamily="18" charset="0"/>
              <a:ea typeface="+mj-ea"/>
              <a:cs typeface="+mj-cs"/>
            </a:endParaRPr>
          </a:p>
        </p:txBody>
      </p:sp>
      <p:sp>
        <p:nvSpPr>
          <p:cNvPr id="3" name="Content Placeholder 2"/>
          <p:cNvSpPr txBox="1">
            <a:spLocks/>
          </p:cNvSpPr>
          <p:nvPr/>
        </p:nvSpPr>
        <p:spPr>
          <a:xfrm>
            <a:off x="357158" y="1571612"/>
            <a:ext cx="3124192" cy="2786082"/>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rgbClr val="FFFF00"/>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Leave bad habits.</a:t>
            </a:r>
          </a:p>
          <a:p>
            <a:pPr marL="274320" marR="0" lvl="0" indent="-274320" algn="l" defTabSz="914400" rtl="0" eaLnBrk="1" fontAlgn="auto" latinLnBrk="0" hangingPunct="1">
              <a:lnSpc>
                <a:spcPct val="100000"/>
              </a:lnSpc>
              <a:spcBef>
                <a:spcPct val="20000"/>
              </a:spcBef>
              <a:spcAft>
                <a:spcPts val="0"/>
              </a:spcAft>
              <a:buClr>
                <a:srgbClr val="FFFF00"/>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Unity</a:t>
            </a:r>
          </a:p>
          <a:p>
            <a:pPr marL="274320" marR="0" lvl="0" indent="-274320" algn="l" defTabSz="914400" rtl="0" eaLnBrk="1" fontAlgn="auto" latinLnBrk="0" hangingPunct="1">
              <a:lnSpc>
                <a:spcPct val="100000"/>
              </a:lnSpc>
              <a:spcBef>
                <a:spcPct val="20000"/>
              </a:spcBef>
              <a:spcAft>
                <a:spcPts val="0"/>
              </a:spcAft>
              <a:buClr>
                <a:srgbClr val="FFFF00"/>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Confidence</a:t>
            </a:r>
          </a:p>
          <a:p>
            <a:pPr marL="274320" marR="0" lvl="0" indent="-274320" algn="l" defTabSz="914400" rtl="0" eaLnBrk="1" fontAlgn="auto" latinLnBrk="0" hangingPunct="1">
              <a:lnSpc>
                <a:spcPct val="100000"/>
              </a:lnSpc>
              <a:spcBef>
                <a:spcPct val="20000"/>
              </a:spcBef>
              <a:spcAft>
                <a:spcPts val="0"/>
              </a:spcAft>
              <a:buClr>
                <a:srgbClr val="FFFF00"/>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Learn values</a:t>
            </a:r>
          </a:p>
          <a:p>
            <a:pPr marL="274320" marR="0" lvl="0" indent="-274320" algn="l" defTabSz="914400" rtl="0" eaLnBrk="1" fontAlgn="auto" latinLnBrk="0" hangingPunct="1">
              <a:lnSpc>
                <a:spcPct val="100000"/>
              </a:lnSpc>
              <a:spcBef>
                <a:spcPct val="20000"/>
              </a:spcBef>
              <a:spcAft>
                <a:spcPts val="0"/>
              </a:spcAft>
              <a:buClr>
                <a:srgbClr val="FFFF00"/>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Sharing</a:t>
            </a:r>
          </a:p>
          <a:p>
            <a:pPr marL="274320" marR="0" lvl="0" indent="-274320" algn="l" defTabSz="914400" rtl="0" eaLnBrk="1" fontAlgn="auto" latinLnBrk="0" hangingPunct="1">
              <a:lnSpc>
                <a:spcPct val="100000"/>
              </a:lnSpc>
              <a:spcBef>
                <a:spcPct val="20000"/>
              </a:spcBef>
              <a:spcAft>
                <a:spcPts val="0"/>
              </a:spcAft>
              <a:buClr>
                <a:srgbClr val="FFFF00"/>
              </a:buClr>
              <a:buSzPct val="95000"/>
              <a:buFont typeface="Wingdings 2"/>
              <a:buNone/>
              <a:tabLst/>
              <a:defRPr/>
            </a:pPr>
            <a:endParaRPr kumimoji="0" lang="en-US" sz="2400" b="0" i="0" u="none" strike="noStrike" kern="1200" cap="none" spc="0" normalizeH="0" baseline="0" noProof="0" dirty="0">
              <a:ln>
                <a:noFill/>
              </a:ln>
              <a:solidFill>
                <a:schemeClr val="tx1"/>
              </a:solidFill>
              <a:effectLst/>
              <a:uLnTx/>
              <a:uFillTx/>
              <a:latin typeface="Rockwell" pitchFamily="18" charset="0"/>
              <a:ea typeface="+mn-ea"/>
              <a:cs typeface="+mn-cs"/>
            </a:endParaRPr>
          </a:p>
        </p:txBody>
      </p:sp>
      <p:pic>
        <p:nvPicPr>
          <p:cNvPr id="4" name="Picture 3" descr="peerpressure.jpg"/>
          <p:cNvPicPr>
            <a:picLocks noChangeAspect="1"/>
          </p:cNvPicPr>
          <p:nvPr/>
        </p:nvPicPr>
        <p:blipFill>
          <a:blip r:embed="rId2"/>
          <a:stretch>
            <a:fillRect/>
          </a:stretch>
        </p:blipFill>
        <p:spPr>
          <a:xfrm>
            <a:off x="428596" y="4214818"/>
            <a:ext cx="3071834" cy="2190750"/>
          </a:xfrm>
          <a:prstGeom prst="rect">
            <a:avLst/>
          </a:prstGeom>
        </p:spPr>
      </p:pic>
      <p:sp>
        <p:nvSpPr>
          <p:cNvPr id="5" name="Title 1"/>
          <p:cNvSpPr txBox="1">
            <a:spLocks/>
          </p:cNvSpPr>
          <p:nvPr/>
        </p:nvSpPr>
        <p:spPr>
          <a:xfrm>
            <a:off x="4714876" y="228600"/>
            <a:ext cx="4276724" cy="14478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900" b="0" i="0" u="none" strike="noStrike" kern="1200" cap="none" spc="0" normalizeH="0" baseline="0" noProof="0" dirty="0" smtClean="0">
                <a:ln>
                  <a:noFill/>
                </a:ln>
                <a:solidFill>
                  <a:schemeClr val="tx2"/>
                </a:solidFill>
                <a:effectLst/>
                <a:uLnTx/>
                <a:uFillTx/>
                <a:latin typeface="+mn-lt"/>
                <a:ea typeface="+mj-ea"/>
                <a:cs typeface="+mj-cs"/>
              </a:rPr>
              <a:t>NEGATIVE</a:t>
            </a:r>
            <a:r>
              <a:rPr kumimoji="0" lang="en-US" sz="3200" b="0" i="0" u="none" strike="noStrike" kern="1200" cap="none" spc="0" normalizeH="0" baseline="0" noProof="0" dirty="0" smtClean="0">
                <a:ln>
                  <a:noFill/>
                </a:ln>
                <a:solidFill>
                  <a:schemeClr val="tx2"/>
                </a:solidFill>
                <a:effectLst/>
                <a:uLnTx/>
                <a:uFillTx/>
                <a:latin typeface="+mn-lt"/>
                <a:ea typeface="+mj-ea"/>
                <a:cs typeface="+mj-cs"/>
              </a:rPr>
              <a:t> EFFECTS OF PEER PRESSURE</a:t>
            </a:r>
            <a:endParaRPr kumimoji="0" lang="en-US" sz="3200" b="0" i="0" u="none" strike="noStrike" kern="1200" cap="none" spc="0" normalizeH="0" baseline="0" noProof="0" dirty="0">
              <a:ln>
                <a:noFill/>
              </a:ln>
              <a:solidFill>
                <a:schemeClr val="tx2"/>
              </a:solidFill>
              <a:effectLst/>
              <a:uLnTx/>
              <a:uFillTx/>
              <a:latin typeface="+mn-lt"/>
              <a:ea typeface="+mj-ea"/>
              <a:cs typeface="+mj-cs"/>
            </a:endParaRPr>
          </a:p>
        </p:txBody>
      </p:sp>
      <p:sp>
        <p:nvSpPr>
          <p:cNvPr id="6" name="Content Placeholder 2"/>
          <p:cNvSpPr txBox="1">
            <a:spLocks/>
          </p:cNvSpPr>
          <p:nvPr/>
        </p:nvSpPr>
        <p:spPr>
          <a:xfrm>
            <a:off x="4714876" y="1554163"/>
            <a:ext cx="4276724" cy="2660656"/>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Demand more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Addict to drugs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Forget family values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Change their attitude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Rockwell" pitchFamily="18" charset="0"/>
                <a:ea typeface="+mn-ea"/>
                <a:cs typeface="+mn-cs"/>
              </a:rPr>
              <a:t>Learn to argue</a:t>
            </a:r>
            <a:endParaRPr kumimoji="0" lang="en-US" sz="2400" b="0" i="0" u="none" strike="noStrike" kern="1200" cap="none" spc="0" normalizeH="0" baseline="0" noProof="0" dirty="0">
              <a:ln>
                <a:noFill/>
              </a:ln>
              <a:solidFill>
                <a:schemeClr val="tx1"/>
              </a:solidFill>
              <a:effectLst/>
              <a:uLnTx/>
              <a:uFillTx/>
              <a:latin typeface="Rockwell" pitchFamily="18" charset="0"/>
              <a:ea typeface="+mn-ea"/>
              <a:cs typeface="+mn-cs"/>
            </a:endParaRPr>
          </a:p>
        </p:txBody>
      </p:sp>
      <p:pic>
        <p:nvPicPr>
          <p:cNvPr id="7" name="Picture 6" descr="PJ-BO905_LAB_P_20130617153838.jpg"/>
          <p:cNvPicPr>
            <a:picLocks noChangeAspect="1"/>
          </p:cNvPicPr>
          <p:nvPr/>
        </p:nvPicPr>
        <p:blipFill>
          <a:blip r:embed="rId3"/>
          <a:stretch>
            <a:fillRect/>
          </a:stretch>
        </p:blipFill>
        <p:spPr>
          <a:xfrm>
            <a:off x="4786314" y="4071942"/>
            <a:ext cx="3786214" cy="247815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85728"/>
            <a:ext cx="8786874" cy="523220"/>
          </a:xfrm>
          <a:prstGeom prst="rect">
            <a:avLst/>
          </a:prstGeom>
        </p:spPr>
        <p:txBody>
          <a:bodyPr wrap="square">
            <a:spAutoFit/>
          </a:bodyPr>
          <a:lstStyle/>
          <a:p>
            <a:r>
              <a:rPr lang="en-IN" sz="2800" b="1" dirty="0" smtClean="0"/>
              <a:t> </a:t>
            </a:r>
            <a:r>
              <a:rPr lang="en-IN" sz="2400" b="1" dirty="0" smtClean="0"/>
              <a:t>Impact </a:t>
            </a:r>
            <a:r>
              <a:rPr lang="en-IN" sz="2400" b="1" dirty="0" smtClean="0"/>
              <a:t>of nature and nurture on </a:t>
            </a:r>
            <a:r>
              <a:rPr lang="en-IN" sz="2400" b="1" dirty="0" smtClean="0"/>
              <a:t>child Development </a:t>
            </a:r>
            <a:endParaRPr lang="en-IN" sz="2400" b="1" dirty="0" smtClean="0"/>
          </a:p>
        </p:txBody>
      </p:sp>
      <p:sp>
        <p:nvSpPr>
          <p:cNvPr id="3" name="Rectangle 2"/>
          <p:cNvSpPr/>
          <p:nvPr/>
        </p:nvSpPr>
        <p:spPr>
          <a:xfrm>
            <a:off x="285720" y="1214422"/>
            <a:ext cx="8643998" cy="5262979"/>
          </a:xfrm>
          <a:prstGeom prst="rect">
            <a:avLst/>
          </a:prstGeom>
        </p:spPr>
        <p:txBody>
          <a:bodyPr wrap="square">
            <a:spAutoFit/>
          </a:bodyPr>
          <a:lstStyle/>
          <a:p>
            <a:pPr algn="just" fontAlgn="base"/>
            <a:r>
              <a:rPr lang="en-US" sz="2400" b="1" dirty="0" smtClean="0">
                <a:latin typeface="Times New Roman" pitchFamily="18" charset="0"/>
                <a:cs typeface="Times New Roman" pitchFamily="18" charset="0"/>
              </a:rPr>
              <a:t>Nature</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refers to all of the genes and hereditary factors</a:t>
            </a:r>
            <a:r>
              <a:rPr lang="en-US" sz="2400" dirty="0" smtClean="0">
                <a:latin typeface="Times New Roman" pitchFamily="18" charset="0"/>
                <a:cs typeface="Times New Roman" pitchFamily="18" charset="0"/>
              </a:rPr>
              <a:t> that influence who we are—from our physical appearance to our personality characteristics.</a:t>
            </a:r>
          </a:p>
          <a:p>
            <a:pPr algn="just" fontAlgn="base"/>
            <a:r>
              <a:rPr lang="en-US" sz="2400" b="1" dirty="0" smtClean="0">
                <a:latin typeface="Times New Roman" pitchFamily="18" charset="0"/>
                <a:cs typeface="Times New Roman" pitchFamily="18" charset="0"/>
              </a:rPr>
              <a:t>Nurture</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refers to all the environmental variables</a:t>
            </a:r>
            <a:r>
              <a:rPr lang="en-US" sz="2400" dirty="0" smtClean="0">
                <a:latin typeface="Times New Roman" pitchFamily="18" charset="0"/>
                <a:cs typeface="Times New Roman" pitchFamily="18" charset="0"/>
              </a:rPr>
              <a:t> that impact who we are, including our early childhood experiences, how we were raised, our social relationships, and our surrounding culture.</a:t>
            </a:r>
          </a:p>
          <a:p>
            <a:pPr algn="just" fontAlgn="base"/>
            <a:endParaRPr lang="en-IN" sz="2400" dirty="0" smtClean="0">
              <a:latin typeface="Times New Roman" pitchFamily="18" charset="0"/>
              <a:cs typeface="Times New Roman" pitchFamily="18" charset="0"/>
            </a:endParaRPr>
          </a:p>
          <a:p>
            <a:pPr algn="just" fontAlgn="base"/>
            <a:r>
              <a:rPr lang="en-US" sz="2400" dirty="0" smtClean="0">
                <a:latin typeface="Times New Roman" pitchFamily="18" charset="0"/>
                <a:cs typeface="Times New Roman" pitchFamily="18" charset="0"/>
              </a:rPr>
              <a:t>A few examples of biologically determined characteristics (nature) include certain genetic diseases, eye color, hair color, and skin color. Other things like life expectancy and height have a strong biological component, but they are also influenced by environmental factors and lifestyle.</a:t>
            </a:r>
            <a:endParaRPr lang="en-US" sz="2400" dirty="0" smtClean="0">
              <a:latin typeface="Times New Roman" pitchFamily="18" charset="0"/>
              <a:cs typeface="Times New Roman" pitchFamily="18" charset="0"/>
            </a:endParaRPr>
          </a:p>
          <a:p>
            <a:pPr algn="just" fontAlgn="base"/>
            <a:endParaRPr lang="en-IN" sz="2400" dirty="0" smtClean="0">
              <a:latin typeface="Times New Roman" pitchFamily="18" charset="0"/>
              <a:cs typeface="Times New Roman" pitchFamily="18" charset="0"/>
            </a:endParaRPr>
          </a:p>
          <a:p>
            <a:pPr algn="just" fontAlgn="base"/>
            <a:endParaRPr lang="en-US" sz="2400" dirty="0">
              <a:latin typeface="Times New Roman" pitchFamily="18" charset="0"/>
              <a:cs typeface="Times New Roman" pitchFamily="18" charset="0"/>
            </a:endParaRPr>
          </a:p>
        </p:txBody>
      </p:sp>
      <p:sp>
        <p:nvSpPr>
          <p:cNvPr id="8194" name="AutoShape 2" descr="nature vs. nur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nature vs. nur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8" name="AutoShape 6" descr="nature vs. nur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0" name="AutoShape 8" descr="C:\Users\dell\Pictures\2795392-article-what-is-nature-versus-nurture-5a971887eb97de0036685ad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8001056" cy="523220"/>
          </a:xfrm>
          <a:prstGeom prst="rect">
            <a:avLst/>
          </a:prstGeom>
        </p:spPr>
        <p:txBody>
          <a:bodyPr wrap="square">
            <a:spAutoFit/>
          </a:bodyPr>
          <a:lstStyle/>
          <a:p>
            <a:r>
              <a:rPr lang="en-IN" sz="2800" dirty="0" smtClean="0"/>
              <a:t>Impact of nature </a:t>
            </a:r>
            <a:r>
              <a:rPr lang="en-IN" sz="2800" dirty="0" smtClean="0"/>
              <a:t>heredity </a:t>
            </a:r>
            <a:r>
              <a:rPr lang="en-IN" sz="2800" dirty="0" smtClean="0"/>
              <a:t>on human development </a:t>
            </a:r>
            <a:endParaRPr lang="en-US" sz="2800" dirty="0"/>
          </a:p>
        </p:txBody>
      </p:sp>
      <p:sp>
        <p:nvSpPr>
          <p:cNvPr id="3" name="Rectangle 2"/>
          <p:cNvSpPr/>
          <p:nvPr/>
        </p:nvSpPr>
        <p:spPr>
          <a:xfrm>
            <a:off x="357158" y="1071546"/>
            <a:ext cx="8143932" cy="5909310"/>
          </a:xfrm>
          <a:prstGeom prst="rect">
            <a:avLst/>
          </a:prstGeom>
        </p:spPr>
        <p:txBody>
          <a:bodyPr wrap="square">
            <a:spAutoFit/>
          </a:bodyPr>
          <a:lstStyle/>
          <a:p>
            <a:endParaRPr lang="en-US" dirty="0" smtClean="0"/>
          </a:p>
          <a:p>
            <a:r>
              <a:rPr lang="en-US" b="1" dirty="0" smtClean="0"/>
              <a:t>Heredity: </a:t>
            </a:r>
            <a:r>
              <a:rPr lang="en-US" dirty="0" smtClean="0"/>
              <a:t>Heredity and genes certainly play an important role in the transmission of physical and social characteristics from parents to off-springs. Different characteristics of growth and development like intelligence, aptitudes, body structure, height, weight, color of hair and eyes are highly influenced by heredity.</a:t>
            </a:r>
          </a:p>
          <a:p>
            <a:endParaRPr lang="en-US" dirty="0" smtClean="0"/>
          </a:p>
          <a:p>
            <a:r>
              <a:rPr lang="en-US" b="1" dirty="0" smtClean="0"/>
              <a:t>Sex: </a:t>
            </a:r>
            <a:r>
              <a:rPr lang="en-US" dirty="0" smtClean="0"/>
              <a:t>Sex is a very important factor which influences human growth and development. There is lot of difference in growth and development between girls and boys. Physical growth of girls in teens is faster than boys. Overall the body structure and growth of girls are different from boys.</a:t>
            </a:r>
          </a:p>
          <a:p>
            <a:endParaRPr lang="en-US" dirty="0" smtClean="0"/>
          </a:p>
          <a:p>
            <a:r>
              <a:rPr lang="en-US" b="1" dirty="0" smtClean="0"/>
              <a:t>Socioeconomic: </a:t>
            </a:r>
            <a:r>
              <a:rPr lang="en-US" dirty="0" smtClean="0"/>
              <a:t>Socioeconomic factors definitely have some affect. It has been seen that the children from different socioeconomic levels vary in average body size at all ages. The upper level families being always more advanced. The most important reasons behind this are better nutrition, better facilities, regular meals, sleep, and exercise. Family size also influences growth rate as in big families with limited income sometimes have children that do not get the proper nutrition and hence the growth is affected.</a:t>
            </a:r>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357166"/>
            <a:ext cx="7786742" cy="4031873"/>
          </a:xfrm>
          <a:prstGeom prst="rect">
            <a:avLst/>
          </a:prstGeom>
        </p:spPr>
        <p:txBody>
          <a:bodyPr wrap="square">
            <a:spAutoFit/>
          </a:bodyPr>
          <a:lstStyle/>
          <a:p>
            <a:pPr algn="just"/>
            <a:endParaRPr lang="en-US" dirty="0" smtClean="0"/>
          </a:p>
          <a:p>
            <a:pPr algn="just"/>
            <a:endParaRPr lang="en-US" dirty="0" smtClean="0"/>
          </a:p>
          <a:p>
            <a:pPr algn="just"/>
            <a:r>
              <a:rPr lang="en-US" sz="2000" dirty="0" smtClean="0"/>
              <a:t>Identical </a:t>
            </a:r>
            <a:r>
              <a:rPr lang="en-US" sz="2000" dirty="0" smtClean="0"/>
              <a:t>twins have the same DNA; however, they may not look exactly identical to one another because of environmental factors such as womb position and life experiences after being born. Our family joke about one of our twin’s stitches for a lacerated upper lip was that he wanted to distinguish himself from his identical twin brother! In addition to life’s bumps, bruises, and differing hairstyles, a child’s DNA is constantly adapting to that child’s experiences. Different stretches of one’s DNA can turn on or off in response to environmental surroundings—therefore, over time, a pair of identical twins’ DNA becomes more and more distinctive. All twins, whether fraternal or identical, are truly 2 separate, unique individuals.</a:t>
            </a:r>
            <a:endParaRPr lang="en-US" sz="2000" dirty="0"/>
          </a:p>
        </p:txBody>
      </p:sp>
      <p:sp>
        <p:nvSpPr>
          <p:cNvPr id="4" name="Rectangle 3"/>
          <p:cNvSpPr/>
          <p:nvPr/>
        </p:nvSpPr>
        <p:spPr>
          <a:xfrm>
            <a:off x="357158" y="428604"/>
            <a:ext cx="3571900" cy="523220"/>
          </a:xfrm>
          <a:prstGeom prst="rect">
            <a:avLst/>
          </a:prstGeom>
        </p:spPr>
        <p:txBody>
          <a:bodyPr wrap="square">
            <a:spAutoFit/>
          </a:bodyPr>
          <a:lstStyle/>
          <a:p>
            <a:r>
              <a:rPr lang="en-US" sz="2800" dirty="0" smtClean="0"/>
              <a:t>Identical twins </a:t>
            </a:r>
            <a:endParaRPr lang="en-US" sz="2800" dirty="0"/>
          </a:p>
        </p:txBody>
      </p:sp>
      <p:pic>
        <p:nvPicPr>
          <p:cNvPr id="5122" name="Picture 2" descr="Identical Twin Stock Photos, Pictures &amp; Royalty-Free Images - iStock"/>
          <p:cNvPicPr>
            <a:picLocks noChangeAspect="1" noChangeArrowheads="1"/>
          </p:cNvPicPr>
          <p:nvPr/>
        </p:nvPicPr>
        <p:blipFill>
          <a:blip r:embed="rId2"/>
          <a:srcRect/>
          <a:stretch>
            <a:fillRect/>
          </a:stretch>
        </p:blipFill>
        <p:spPr bwMode="auto">
          <a:xfrm>
            <a:off x="5536414" y="4643446"/>
            <a:ext cx="3321830" cy="221455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255198" cy="0"/>
          </a:xfrm>
          <a:prstGeom prst="rect">
            <a:avLst/>
          </a:prstGeom>
          <a:solidFill>
            <a:srgbClr val="FFFFFF"/>
          </a:solidFill>
          <a:ln w="9525">
            <a:noFill/>
            <a:miter lim="800000"/>
            <a:headEnd/>
            <a:tailEnd/>
          </a:ln>
          <a:effectLst/>
        </p:spPr>
        <p:txBody>
          <a:bodyPr vert="horz" wrap="none" lIns="91440" tIns="-1339428"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Open Sans"/>
                <a:cs typeface="Arial" pitchFamily="34" charset="0"/>
              </a:rPr>
              <a:t>.</a:t>
            </a:r>
            <a:endParaRPr kumimoji="0" lang="en-US" sz="46300" b="0" i="0" u="none" strike="noStrike" cap="none" normalizeH="0" baseline="0" dirty="0" smtClean="0">
              <a:ln>
                <a:noFill/>
              </a:ln>
              <a:solidFill>
                <a:srgbClr val="000000"/>
              </a:solidFill>
              <a:effectLst/>
              <a:latin typeface="Open Sans"/>
              <a:cs typeface="Arial" pitchFamily="34" charset="0"/>
            </a:endParaRPr>
          </a:p>
        </p:txBody>
      </p:sp>
      <p:pic>
        <p:nvPicPr>
          <p:cNvPr id="6146" name="Picture 2" descr="fraternal twins illustration"/>
          <p:cNvPicPr>
            <a:picLocks noChangeAspect="1" noChangeArrowheads="1"/>
          </p:cNvPicPr>
          <p:nvPr/>
        </p:nvPicPr>
        <p:blipFill>
          <a:blip r:embed="rId2"/>
          <a:srcRect/>
          <a:stretch>
            <a:fillRect/>
          </a:stretch>
        </p:blipFill>
        <p:spPr bwMode="auto">
          <a:xfrm>
            <a:off x="6072198" y="3714752"/>
            <a:ext cx="2870189" cy="2928958"/>
          </a:xfrm>
          <a:prstGeom prst="rect">
            <a:avLst/>
          </a:prstGeom>
          <a:noFill/>
        </p:spPr>
      </p:pic>
      <p:sp>
        <p:nvSpPr>
          <p:cNvPr id="4" name="Rectangle 3"/>
          <p:cNvSpPr/>
          <p:nvPr/>
        </p:nvSpPr>
        <p:spPr>
          <a:xfrm>
            <a:off x="0" y="214290"/>
            <a:ext cx="8929718" cy="3477875"/>
          </a:xfrm>
          <a:prstGeom prst="rect">
            <a:avLst/>
          </a:prstGeom>
        </p:spPr>
        <p:txBody>
          <a:bodyPr wrap="square">
            <a:spAutoFit/>
          </a:bodyPr>
          <a:lstStyle/>
          <a:p>
            <a:pPr lvl="0" fontAlgn="base">
              <a:spcBef>
                <a:spcPct val="0"/>
              </a:spcBef>
              <a:spcAft>
                <a:spcPct val="0"/>
              </a:spcAft>
            </a:pPr>
            <a:r>
              <a:rPr lang="en-US" sz="2800" b="1" dirty="0" smtClean="0">
                <a:solidFill>
                  <a:srgbClr val="E30000"/>
                </a:solidFill>
                <a:latin typeface="Times New Roman" pitchFamily="18" charset="0"/>
                <a:cs typeface="Times New Roman" pitchFamily="18" charset="0"/>
              </a:rPr>
              <a:t>Fraternal twins</a:t>
            </a:r>
          </a:p>
          <a:p>
            <a:pPr lvl="0" algn="just" eaLnBrk="0" fontAlgn="base" hangingPunct="0">
              <a:spcBef>
                <a:spcPct val="0"/>
              </a:spcBef>
              <a:spcAft>
                <a:spcPct val="0"/>
              </a:spcAft>
            </a:pPr>
            <a:r>
              <a:rPr lang="en-US" sz="1600" dirty="0" smtClean="0">
                <a:solidFill>
                  <a:srgbClr val="000000"/>
                </a:solidFill>
                <a:latin typeface="Times New Roman" pitchFamily="18" charset="0"/>
                <a:cs typeface="Times New Roman" pitchFamily="18" charset="0"/>
              </a:rPr>
              <a:t>All pregnancies start when a sperm </a:t>
            </a:r>
            <a:r>
              <a:rPr lang="en-US" sz="1600" dirty="0" err="1" smtClean="0">
                <a:solidFill>
                  <a:srgbClr val="000000"/>
                </a:solidFill>
                <a:latin typeface="Times New Roman" pitchFamily="18" charset="0"/>
                <a:cs typeface="Times New Roman" pitchFamily="18" charset="0"/>
              </a:rPr>
              <a:t>fertilises</a:t>
            </a:r>
            <a:r>
              <a:rPr lang="en-US" sz="1600" dirty="0" smtClean="0">
                <a:solidFill>
                  <a:srgbClr val="000000"/>
                </a:solidFill>
                <a:latin typeface="Times New Roman" pitchFamily="18" charset="0"/>
                <a:cs typeface="Times New Roman" pitchFamily="18" charset="0"/>
              </a:rPr>
              <a:t> an egg. This </a:t>
            </a:r>
            <a:r>
              <a:rPr lang="en-US" sz="1600" dirty="0" err="1" smtClean="0">
                <a:solidFill>
                  <a:srgbClr val="000000"/>
                </a:solidFill>
                <a:latin typeface="Times New Roman" pitchFamily="18" charset="0"/>
                <a:cs typeface="Times New Roman" pitchFamily="18" charset="0"/>
              </a:rPr>
              <a:t>fertilised</a:t>
            </a:r>
            <a:r>
              <a:rPr lang="en-US" sz="1600" dirty="0" smtClean="0">
                <a:solidFill>
                  <a:srgbClr val="000000"/>
                </a:solidFill>
                <a:latin typeface="Times New Roman" pitchFamily="18" charset="0"/>
                <a:cs typeface="Times New Roman" pitchFamily="18" charset="0"/>
              </a:rPr>
              <a:t> egg is called a </a:t>
            </a:r>
            <a:r>
              <a:rPr lang="en-US" sz="1600" b="1" dirty="0" smtClean="0">
                <a:solidFill>
                  <a:srgbClr val="000000"/>
                </a:solidFill>
                <a:latin typeface="Times New Roman" pitchFamily="18" charset="0"/>
                <a:cs typeface="Times New Roman" pitchFamily="18" charset="0"/>
              </a:rPr>
              <a:t>zygote</a:t>
            </a:r>
            <a:r>
              <a:rPr lang="en-US" sz="1600" dirty="0" smtClean="0">
                <a:solidFill>
                  <a:srgbClr val="000000"/>
                </a:solidFill>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lvl="0" algn="just" eaLnBrk="0" fontAlgn="base" hangingPunct="0">
              <a:spcBef>
                <a:spcPct val="0"/>
              </a:spcBef>
              <a:spcAft>
                <a:spcPct val="0"/>
              </a:spcAft>
            </a:pPr>
            <a:r>
              <a:rPr lang="en-US" sz="1600" dirty="0" smtClean="0">
                <a:solidFill>
                  <a:srgbClr val="000000"/>
                </a:solidFill>
                <a:latin typeface="Times New Roman" pitchFamily="18" charset="0"/>
                <a:cs typeface="Times New Roman" pitchFamily="18" charset="0"/>
              </a:rPr>
              <a:t>Sometimes a woman’s ovaries release two eggs, and two separate sperm </a:t>
            </a:r>
            <a:r>
              <a:rPr lang="en-US" sz="1600" dirty="0" err="1" smtClean="0">
                <a:solidFill>
                  <a:srgbClr val="000000"/>
                </a:solidFill>
                <a:latin typeface="Times New Roman" pitchFamily="18" charset="0"/>
                <a:cs typeface="Times New Roman" pitchFamily="18" charset="0"/>
              </a:rPr>
              <a:t>fertilise</a:t>
            </a:r>
            <a:r>
              <a:rPr lang="en-US" sz="1600" dirty="0" smtClean="0">
                <a:solidFill>
                  <a:srgbClr val="000000"/>
                </a:solidFill>
                <a:latin typeface="Times New Roman" pitchFamily="18" charset="0"/>
                <a:cs typeface="Times New Roman" pitchFamily="18" charset="0"/>
              </a:rPr>
              <a:t> each egg. This forms twins. These twins are called fraternal twins, </a:t>
            </a:r>
            <a:r>
              <a:rPr lang="en-US" sz="1600" dirty="0" err="1" smtClean="0">
                <a:solidFill>
                  <a:srgbClr val="000000"/>
                </a:solidFill>
                <a:latin typeface="Times New Roman" pitchFamily="18" charset="0"/>
                <a:cs typeface="Times New Roman" pitchFamily="18" charset="0"/>
              </a:rPr>
              <a:t>dizygotic</a:t>
            </a:r>
            <a:r>
              <a:rPr lang="en-US" sz="1600" dirty="0" smtClean="0">
                <a:solidFill>
                  <a:srgbClr val="000000"/>
                </a:solidFill>
                <a:latin typeface="Times New Roman" pitchFamily="18" charset="0"/>
                <a:cs typeface="Times New Roman" pitchFamily="18" charset="0"/>
              </a:rPr>
              <a:t> twins (meaning two zygotes) or non-identical twins.</a:t>
            </a:r>
            <a:endParaRPr lang="en-US" sz="1600" dirty="0" smtClean="0">
              <a:latin typeface="Times New Roman" pitchFamily="18" charset="0"/>
              <a:cs typeface="Times New Roman" pitchFamily="18" charset="0"/>
            </a:endParaRPr>
          </a:p>
          <a:p>
            <a:pPr lvl="0" algn="just" eaLnBrk="0" fontAlgn="base" hangingPunct="0">
              <a:spcBef>
                <a:spcPct val="0"/>
              </a:spcBef>
              <a:spcAft>
                <a:spcPct val="0"/>
              </a:spcAft>
            </a:pPr>
            <a:r>
              <a:rPr lang="en-US" sz="1600" dirty="0" smtClean="0">
                <a:solidFill>
                  <a:srgbClr val="000000"/>
                </a:solidFill>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lvl="0" algn="just" eaLnBrk="0" fontAlgn="base" hangingPunct="0">
              <a:spcBef>
                <a:spcPct val="0"/>
              </a:spcBef>
              <a:spcAft>
                <a:spcPct val="0"/>
              </a:spcAft>
            </a:pPr>
            <a:r>
              <a:rPr lang="en-US" sz="1600" dirty="0" smtClean="0">
                <a:solidFill>
                  <a:srgbClr val="000000"/>
                </a:solidFill>
                <a:latin typeface="Times New Roman" pitchFamily="18" charset="0"/>
                <a:cs typeface="Times New Roman" pitchFamily="18" charset="0"/>
              </a:rPr>
              <a:t>During pregnancy, the developing babies get oxygen and food from their mother through the placenta and umbilical cord. Fraternal twins have </a:t>
            </a:r>
            <a:r>
              <a:rPr lang="en-US" sz="1600" b="1" dirty="0" smtClean="0">
                <a:solidFill>
                  <a:srgbClr val="000000"/>
                </a:solidFill>
                <a:latin typeface="Times New Roman" pitchFamily="18" charset="0"/>
                <a:cs typeface="Times New Roman" pitchFamily="18" charset="0"/>
              </a:rPr>
              <a:t>separate placentas</a:t>
            </a:r>
            <a:r>
              <a:rPr lang="en-US" sz="1600" dirty="0" smtClean="0">
                <a:solidFill>
                  <a:srgbClr val="000000"/>
                </a:solidFill>
                <a:latin typeface="Times New Roman" pitchFamily="18" charset="0"/>
                <a:cs typeface="Times New Roman" pitchFamily="18" charset="0"/>
              </a:rPr>
              <a:t> and umbilical cords. The technical name for this is </a:t>
            </a:r>
            <a:r>
              <a:rPr lang="en-US" sz="1600" dirty="0" err="1" smtClean="0">
                <a:solidFill>
                  <a:srgbClr val="000000"/>
                </a:solidFill>
                <a:latin typeface="Times New Roman" pitchFamily="18" charset="0"/>
                <a:cs typeface="Times New Roman" pitchFamily="18" charset="0"/>
              </a:rPr>
              <a:t>dichorionic</a:t>
            </a:r>
            <a:r>
              <a:rPr lang="en-US" sz="1600" dirty="0" smtClean="0">
                <a:solidFill>
                  <a:srgbClr val="000000"/>
                </a:solidFill>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lvl="0" algn="just" eaLnBrk="0" fontAlgn="base" hangingPunct="0">
              <a:spcBef>
                <a:spcPct val="0"/>
              </a:spcBef>
              <a:spcAft>
                <a:spcPct val="0"/>
              </a:spcAft>
            </a:pPr>
            <a:endParaRPr lang="en-US" sz="1600" dirty="0" smtClean="0">
              <a:solidFill>
                <a:srgbClr val="000000"/>
              </a:solidFill>
              <a:latin typeface="Times New Roman" pitchFamily="18" charset="0"/>
              <a:cs typeface="Times New Roman" pitchFamily="18" charset="0"/>
            </a:endParaRPr>
          </a:p>
          <a:p>
            <a:pPr lvl="0" algn="just" eaLnBrk="0" fontAlgn="base" hangingPunct="0">
              <a:spcBef>
                <a:spcPct val="0"/>
              </a:spcBef>
              <a:spcAft>
                <a:spcPct val="0"/>
              </a:spcAft>
            </a:pPr>
            <a:r>
              <a:rPr lang="en-US" sz="1600" dirty="0" smtClean="0">
                <a:solidFill>
                  <a:srgbClr val="000000"/>
                </a:solidFill>
                <a:latin typeface="Times New Roman" pitchFamily="18" charset="0"/>
                <a:cs typeface="Times New Roman" pitchFamily="18" charset="0"/>
              </a:rPr>
              <a:t>Fraternal </a:t>
            </a:r>
            <a:r>
              <a:rPr lang="en-US" sz="1600" dirty="0" smtClean="0">
                <a:solidFill>
                  <a:srgbClr val="000000"/>
                </a:solidFill>
                <a:latin typeface="Times New Roman" pitchFamily="18" charset="0"/>
                <a:cs typeface="Times New Roman" pitchFamily="18" charset="0"/>
              </a:rPr>
              <a:t>twins can be the same or opposite sex and their genes are as different as any other brother and sister. Often, same-sex fraternal twins look different – for example, they might have different hair or eye </a:t>
            </a:r>
            <a:r>
              <a:rPr lang="en-US" sz="1600" dirty="0" err="1" smtClean="0">
                <a:solidFill>
                  <a:srgbClr val="000000"/>
                </a:solidFill>
                <a:latin typeface="Times New Roman" pitchFamily="18" charset="0"/>
                <a:cs typeface="Times New Roman" pitchFamily="18" charset="0"/>
              </a:rPr>
              <a:t>colour</a:t>
            </a:r>
            <a:r>
              <a:rPr lang="en-US" sz="1600" dirty="0" smtClean="0">
                <a:solidFill>
                  <a:srgbClr val="000000"/>
                </a:solidFill>
                <a:latin typeface="Times New Roman" pitchFamily="18" charset="0"/>
                <a:cs typeface="Times New Roman" pitchFamily="18" charset="0"/>
              </a:rPr>
              <a:t>. Occasionally they look quite similar</a:t>
            </a:r>
            <a:endParaRPr lang="en-US" sz="1600" dirty="0">
              <a:latin typeface="Times New Roman" pitchFamily="18" charset="0"/>
              <a:cs typeface="Times New Roman" pitchFamily="18" charset="0"/>
            </a:endParaRPr>
          </a:p>
        </p:txBody>
      </p:sp>
      <p:pic>
        <p:nvPicPr>
          <p:cNvPr id="6148" name="Picture 4" descr="Fraternal twins &amp; identical twins | Raising Children Network"/>
          <p:cNvPicPr>
            <a:picLocks noChangeAspect="1" noChangeArrowheads="1"/>
          </p:cNvPicPr>
          <p:nvPr/>
        </p:nvPicPr>
        <p:blipFill>
          <a:blip r:embed="rId3"/>
          <a:srcRect/>
          <a:stretch>
            <a:fillRect/>
          </a:stretch>
        </p:blipFill>
        <p:spPr bwMode="auto">
          <a:xfrm>
            <a:off x="142844" y="3929066"/>
            <a:ext cx="4246592" cy="267446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066800"/>
            <a:ext cx="6553200" cy="2800767"/>
          </a:xfrm>
          <a:prstGeom prst="rect">
            <a:avLst/>
          </a:prstGeom>
          <a:noFill/>
        </p:spPr>
        <p:txBody>
          <a:bodyPr wrap="square" rtlCol="0">
            <a:spAutoFit/>
          </a:bodyPr>
          <a:lstStyle/>
          <a:p>
            <a:r>
              <a:rPr lang="en-US" sz="8800" dirty="0" smtClean="0">
                <a:solidFill>
                  <a:srgbClr val="FF0000"/>
                </a:solidFill>
                <a:latin typeface="Bradley Hand ITC" pitchFamily="66" charset="0"/>
              </a:rPr>
              <a:t>THANK YOU</a:t>
            </a:r>
            <a:endParaRPr lang="en-US" sz="8800" dirty="0">
              <a:solidFill>
                <a:srgbClr val="FF0000"/>
              </a:solidFill>
              <a:latin typeface="Bradley Hand ITC" pitchFamily="66" charset="0"/>
            </a:endParaRPr>
          </a:p>
        </p:txBody>
      </p:sp>
      <p:pic>
        <p:nvPicPr>
          <p:cNvPr id="3" name="Picture 2" descr="wp_ss_20161121_0002.png"/>
          <p:cNvPicPr>
            <a:picLocks noChangeAspect="1"/>
          </p:cNvPicPr>
          <p:nvPr/>
        </p:nvPicPr>
        <p:blipFill>
          <a:blip r:embed="rId2"/>
          <a:stretch>
            <a:fillRect/>
          </a:stretch>
        </p:blipFill>
        <p:spPr>
          <a:xfrm>
            <a:off x="4648200" y="2438400"/>
            <a:ext cx="3505201" cy="365323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357166"/>
            <a:ext cx="6215106" cy="5139869"/>
          </a:xfrm>
          <a:prstGeom prst="rect">
            <a:avLst/>
          </a:prstGeom>
        </p:spPr>
        <p:txBody>
          <a:bodyPr wrap="square">
            <a:spAutoFit/>
          </a:bodyPr>
          <a:lstStyle/>
          <a:p>
            <a:pPr algn="just"/>
            <a:r>
              <a:rPr lang="en-US" sz="2800" b="1" dirty="0" smtClean="0">
                <a:latin typeface="Times New Roman" pitchFamily="18" charset="0"/>
                <a:cs typeface="Times New Roman" pitchFamily="18" charset="0"/>
              </a:rPr>
              <a:t>DEVELOPMENT</a:t>
            </a:r>
          </a:p>
          <a:p>
            <a:pPr algn="just"/>
            <a:endParaRPr lang="en-US" sz="2000" b="1"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Development refers to a process of growth and capacity over time as function of both maturation and interaction with the environment .Development is a continuous process. A gradual change and expansion, advancement from lower to more advanced stages of complexity, the emerging and expanding of the individuals capacities through growth, maturation and learning . </a:t>
            </a:r>
            <a:endParaRPr lang="en-US" sz="2000" b="1" dirty="0" smtClean="0">
              <a:latin typeface="Times New Roman" pitchFamily="18" charset="0"/>
              <a:cs typeface="Times New Roman" pitchFamily="18" charset="0"/>
            </a:endParaRPr>
          </a:p>
          <a:p>
            <a:pPr algn="just">
              <a:buNone/>
            </a:pPr>
            <a:endParaRPr lang="en-IN" sz="2800" b="1" dirty="0" smtClean="0">
              <a:latin typeface="Times New Roman" pitchFamily="18" charset="0"/>
              <a:cs typeface="Times New Roman" pitchFamily="18" charset="0"/>
            </a:endParaRPr>
          </a:p>
          <a:p>
            <a:pPr algn="just">
              <a:buNone/>
            </a:pPr>
            <a:r>
              <a:rPr lang="en-IN" sz="2000" dirty="0" smtClean="0">
                <a:solidFill>
                  <a:srgbClr val="FF0000"/>
                </a:solidFill>
                <a:latin typeface="Times New Roman" pitchFamily="18" charset="0"/>
                <a:cs typeface="Times New Roman" pitchFamily="18" charset="0"/>
              </a:rPr>
              <a:t>According to J.E. Anderson (1950)</a:t>
            </a:r>
          </a:p>
          <a:p>
            <a:pPr algn="just">
              <a:buNone/>
            </a:pPr>
            <a:endParaRPr lang="en-IN" dirty="0" smtClean="0">
              <a:solidFill>
                <a:srgbClr val="FF0000"/>
              </a:solidFill>
              <a:latin typeface="Times New Roman" pitchFamily="18" charset="0"/>
              <a:cs typeface="Times New Roman" pitchFamily="18" charset="0"/>
            </a:endParaRPr>
          </a:p>
          <a:p>
            <a:pPr algn="just">
              <a:buNone/>
            </a:pPr>
            <a:r>
              <a:rPr lang="en-IN" b="1" dirty="0" smtClean="0">
                <a:latin typeface="Times New Roman" pitchFamily="18" charset="0"/>
                <a:cs typeface="Times New Roman" pitchFamily="18" charset="0"/>
              </a:rPr>
              <a:t>“Development  </a:t>
            </a:r>
            <a:r>
              <a:rPr lang="en-IN" b="1" dirty="0" smtClean="0">
                <a:latin typeface="Times New Roman" pitchFamily="18" charset="0"/>
                <a:cs typeface="Times New Roman" pitchFamily="18" charset="0"/>
              </a:rPr>
              <a:t>is concerned with growth as well as those changes in behaviour which results from environmental </a:t>
            </a:r>
            <a:r>
              <a:rPr lang="en-IN" b="1" dirty="0" smtClean="0">
                <a:latin typeface="Times New Roman" pitchFamily="18" charset="0"/>
                <a:cs typeface="Times New Roman" pitchFamily="18" charset="0"/>
              </a:rPr>
              <a:t>situations”.</a:t>
            </a:r>
            <a:endParaRPr lang="en-IN" dirty="0" smtClean="0">
              <a:latin typeface="Times New Roman" pitchFamily="18" charset="0"/>
              <a:cs typeface="Times New Roman" pitchFamily="18" charset="0"/>
            </a:endParaRPr>
          </a:p>
        </p:txBody>
      </p:sp>
      <p:pic>
        <p:nvPicPr>
          <p:cNvPr id="4" name="Picture 3" descr="http-dev.mainelyseo.comcdiages-stages-copy.jpg"/>
          <p:cNvPicPr>
            <a:picLocks noChangeAspect="1"/>
          </p:cNvPicPr>
          <p:nvPr/>
        </p:nvPicPr>
        <p:blipFill>
          <a:blip r:embed="rId2"/>
          <a:stretch>
            <a:fillRect/>
          </a:stretch>
        </p:blipFill>
        <p:spPr>
          <a:xfrm>
            <a:off x="5857884" y="4647107"/>
            <a:ext cx="3286116" cy="221089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714380"/>
          </a:xfrm>
        </p:spPr>
        <p:txBody>
          <a:bodyPr>
            <a:normAutofit/>
          </a:bodyPr>
          <a:lstStyle/>
          <a:p>
            <a:r>
              <a:rPr lang="en-IN" sz="3200" b="1" dirty="0" smtClean="0">
                <a:latin typeface="Times New Roman" pitchFamily="18" charset="0"/>
                <a:cs typeface="Times New Roman" pitchFamily="18" charset="0"/>
              </a:rPr>
              <a:t>Difference between Growth and Development </a:t>
            </a:r>
            <a:endParaRPr lang="en-US" sz="3200" b="1" dirty="0">
              <a:latin typeface="Times New Roman" pitchFamily="18" charset="0"/>
              <a:cs typeface="Times New Roman" pitchFamily="18" charset="0"/>
            </a:endParaRPr>
          </a:p>
        </p:txBody>
      </p:sp>
      <p:sp>
        <p:nvSpPr>
          <p:cNvPr id="3" name="Text Placeholder 2"/>
          <p:cNvSpPr>
            <a:spLocks noGrp="1"/>
          </p:cNvSpPr>
          <p:nvPr>
            <p:ph type="body" idx="1"/>
          </p:nvPr>
        </p:nvSpPr>
        <p:spPr>
          <a:xfrm>
            <a:off x="285720" y="1142984"/>
            <a:ext cx="4040188" cy="659352"/>
          </a:xfrm>
        </p:spPr>
        <p:txBody>
          <a:bodyPr/>
          <a:lstStyle/>
          <a:p>
            <a:r>
              <a:rPr lang="en-IN" dirty="0" smtClean="0"/>
              <a:t>Growth</a:t>
            </a:r>
            <a:endParaRPr lang="en-US" dirty="0"/>
          </a:p>
        </p:txBody>
      </p:sp>
      <p:sp>
        <p:nvSpPr>
          <p:cNvPr id="4" name="Content Placeholder 3"/>
          <p:cNvSpPr>
            <a:spLocks noGrp="1"/>
          </p:cNvSpPr>
          <p:nvPr>
            <p:ph sz="quarter" idx="2"/>
          </p:nvPr>
        </p:nvSpPr>
        <p:spPr>
          <a:xfrm>
            <a:off x="0" y="2000240"/>
            <a:ext cx="4040188" cy="3845720"/>
          </a:xfrm>
        </p:spPr>
        <p:txBody>
          <a:bodyPr>
            <a:normAutofit fontScale="92500"/>
          </a:bodyPr>
          <a:lstStyle/>
          <a:p>
            <a:r>
              <a:rPr lang="en-IN" dirty="0" smtClean="0">
                <a:latin typeface="Times New Roman" pitchFamily="18" charset="0"/>
                <a:cs typeface="Times New Roman" pitchFamily="18" charset="0"/>
              </a:rPr>
              <a:t>The term is used in purely physical sense. It generally refers to increase in size, length .</a:t>
            </a:r>
          </a:p>
          <a:p>
            <a:r>
              <a:rPr lang="en-IN" dirty="0" smtClean="0">
                <a:latin typeface="Times New Roman" pitchFamily="18" charset="0"/>
                <a:cs typeface="Times New Roman" pitchFamily="18" charset="0"/>
              </a:rPr>
              <a:t>Changes in the quantitative aspects come into the domain of Growth .</a:t>
            </a:r>
          </a:p>
          <a:p>
            <a:r>
              <a:rPr lang="en-IN" dirty="0" smtClean="0">
                <a:latin typeface="Times New Roman" pitchFamily="18" charset="0"/>
                <a:cs typeface="Times New Roman" pitchFamily="18" charset="0"/>
              </a:rPr>
              <a:t>Growth is cellular. It takes place due to the multiplication of cells. </a:t>
            </a:r>
          </a:p>
          <a:p>
            <a:r>
              <a:rPr lang="en-IN" dirty="0" smtClean="0">
                <a:latin typeface="Times New Roman" pitchFamily="18" charset="0"/>
                <a:cs typeface="Times New Roman" pitchFamily="18" charset="0"/>
              </a:rPr>
              <a:t>Growth may or may not bring development .  </a:t>
            </a:r>
          </a:p>
          <a:p>
            <a:endParaRPr lang="en-US" dirty="0">
              <a:latin typeface="Times New Roman" pitchFamily="18" charset="0"/>
              <a:cs typeface="Times New Roman" pitchFamily="18" charset="0"/>
            </a:endParaRPr>
          </a:p>
        </p:txBody>
      </p:sp>
      <p:sp>
        <p:nvSpPr>
          <p:cNvPr id="5" name="Text Placeholder 4"/>
          <p:cNvSpPr>
            <a:spLocks noGrp="1"/>
          </p:cNvSpPr>
          <p:nvPr>
            <p:ph type="body" sz="half" idx="3"/>
          </p:nvPr>
        </p:nvSpPr>
        <p:spPr>
          <a:xfrm>
            <a:off x="4714876" y="1142984"/>
            <a:ext cx="4041775" cy="654843"/>
          </a:xfrm>
        </p:spPr>
        <p:txBody>
          <a:bodyPr/>
          <a:lstStyle/>
          <a:p>
            <a:r>
              <a:rPr lang="en-IN" dirty="0" smtClean="0"/>
              <a:t>Development </a:t>
            </a:r>
            <a:endParaRPr lang="en-US" dirty="0"/>
          </a:p>
        </p:txBody>
      </p:sp>
      <p:sp>
        <p:nvSpPr>
          <p:cNvPr id="6" name="Content Placeholder 5"/>
          <p:cNvSpPr>
            <a:spLocks noGrp="1"/>
          </p:cNvSpPr>
          <p:nvPr>
            <p:ph sz="quarter" idx="4"/>
          </p:nvPr>
        </p:nvSpPr>
        <p:spPr>
          <a:xfrm>
            <a:off x="4572000" y="1714488"/>
            <a:ext cx="4041775" cy="4429156"/>
          </a:xfrm>
        </p:spPr>
        <p:txBody>
          <a:bodyPr>
            <a:normAutofit/>
          </a:bodyPr>
          <a:lstStyle/>
          <a:p>
            <a:r>
              <a:rPr lang="en-IN" dirty="0" smtClean="0">
                <a:latin typeface="Times New Roman" pitchFamily="18" charset="0"/>
                <a:cs typeface="Times New Roman" pitchFamily="18" charset="0"/>
              </a:rPr>
              <a:t>Development implies overall change in shape, form or structure resulting in improved working or functioning. </a:t>
            </a:r>
          </a:p>
          <a:p>
            <a:r>
              <a:rPr lang="en-IN" dirty="0" smtClean="0">
                <a:latin typeface="Times New Roman" pitchFamily="18" charset="0"/>
                <a:cs typeface="Times New Roman" pitchFamily="18" charset="0"/>
              </a:rPr>
              <a:t>Changes in the quality of character rather than the quantitative aspects comes in this domain. </a:t>
            </a:r>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Development is organizational. It </a:t>
            </a:r>
            <a:r>
              <a:rPr lang="en-IN" dirty="0" smtClean="0">
                <a:latin typeface="Times New Roman" pitchFamily="18" charset="0"/>
                <a:cs typeface="Times New Roman" pitchFamily="18" charset="0"/>
              </a:rPr>
              <a:t>i</a:t>
            </a:r>
            <a:r>
              <a:rPr lang="en-IN" dirty="0" smtClean="0">
                <a:latin typeface="Times New Roman" pitchFamily="18" charset="0"/>
                <a:cs typeface="Times New Roman" pitchFamily="18" charset="0"/>
              </a:rPr>
              <a:t>s organization of all the parts which growth and differentiation have produced.</a:t>
            </a:r>
          </a:p>
          <a:p>
            <a:endParaRPr lang="en-IN"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229600" cy="714380"/>
          </a:xfrm>
        </p:spPr>
        <p:txBody>
          <a:bodyPr>
            <a:normAutofit fontScale="90000"/>
          </a:bodyPr>
          <a:lstStyle/>
          <a:p>
            <a:r>
              <a:rPr lang="en-IN" dirty="0" smtClean="0"/>
              <a:t>To be continue…..</a:t>
            </a:r>
            <a:endParaRPr lang="en-US" dirty="0"/>
          </a:p>
        </p:txBody>
      </p:sp>
      <p:sp>
        <p:nvSpPr>
          <p:cNvPr id="3" name="Text Placeholder 2"/>
          <p:cNvSpPr>
            <a:spLocks noGrp="1"/>
          </p:cNvSpPr>
          <p:nvPr>
            <p:ph type="body" idx="1"/>
          </p:nvPr>
        </p:nvSpPr>
        <p:spPr>
          <a:xfrm>
            <a:off x="285720" y="1000108"/>
            <a:ext cx="4040188" cy="659352"/>
          </a:xfrm>
        </p:spPr>
        <p:txBody>
          <a:bodyPr/>
          <a:lstStyle/>
          <a:p>
            <a:r>
              <a:rPr lang="en-IN" dirty="0" smtClean="0"/>
              <a:t>Growth</a:t>
            </a:r>
            <a:endParaRPr lang="en-US" dirty="0"/>
          </a:p>
        </p:txBody>
      </p:sp>
      <p:sp>
        <p:nvSpPr>
          <p:cNvPr id="4" name="Text Placeholder 3"/>
          <p:cNvSpPr>
            <a:spLocks noGrp="1"/>
          </p:cNvSpPr>
          <p:nvPr>
            <p:ph type="body" sz="half" idx="3"/>
          </p:nvPr>
        </p:nvSpPr>
        <p:spPr>
          <a:xfrm>
            <a:off x="4786314" y="1071546"/>
            <a:ext cx="4041775" cy="654843"/>
          </a:xfrm>
        </p:spPr>
        <p:txBody>
          <a:bodyPr/>
          <a:lstStyle/>
          <a:p>
            <a:r>
              <a:rPr lang="en-IN" dirty="0" smtClean="0"/>
              <a:t>Development </a:t>
            </a:r>
            <a:endParaRPr lang="en-US" dirty="0"/>
          </a:p>
        </p:txBody>
      </p:sp>
      <p:sp>
        <p:nvSpPr>
          <p:cNvPr id="5" name="Content Placeholder 4"/>
          <p:cNvSpPr>
            <a:spLocks noGrp="1"/>
          </p:cNvSpPr>
          <p:nvPr>
            <p:ph sz="quarter" idx="2"/>
          </p:nvPr>
        </p:nvSpPr>
        <p:spPr>
          <a:xfrm>
            <a:off x="357158" y="1643050"/>
            <a:ext cx="4040188" cy="3845720"/>
          </a:xfrm>
        </p:spPr>
        <p:txBody>
          <a:bodyPr>
            <a:normAutofit lnSpcReduction="10000"/>
          </a:bodyPr>
          <a:lstStyle/>
          <a:p>
            <a:pPr algn="just"/>
            <a:r>
              <a:rPr lang="en-IN" dirty="0" smtClean="0">
                <a:latin typeface="Times New Roman" pitchFamily="18" charset="0"/>
                <a:cs typeface="Times New Roman" pitchFamily="18" charset="0"/>
              </a:rPr>
              <a:t>It is a part of developmental process. Development in its quantitative aspect is termed as growth, </a:t>
            </a:r>
          </a:p>
          <a:p>
            <a:pPr algn="just"/>
            <a:r>
              <a:rPr lang="en-IN" dirty="0" smtClean="0">
                <a:latin typeface="Times New Roman" pitchFamily="18" charset="0"/>
                <a:cs typeface="Times New Roman" pitchFamily="18" charset="0"/>
              </a:rPr>
              <a:t>Growth does not continue throughout life. It stops when maturity has been attained. </a:t>
            </a:r>
          </a:p>
          <a:p>
            <a:pPr algn="just"/>
            <a:r>
              <a:rPr lang="en-IN" dirty="0" smtClean="0">
                <a:latin typeface="Times New Roman" pitchFamily="18" charset="0"/>
                <a:cs typeface="Times New Roman" pitchFamily="18" charset="0"/>
              </a:rPr>
              <a:t>The changes produced by growth are the subject of measurement. They may be quantified. </a:t>
            </a:r>
          </a:p>
          <a:p>
            <a:pPr algn="just"/>
            <a:endParaRPr lang="en-US" dirty="0">
              <a:latin typeface="Times New Roman" pitchFamily="18" charset="0"/>
              <a:cs typeface="Times New Roman" pitchFamily="18" charset="0"/>
            </a:endParaRPr>
          </a:p>
        </p:txBody>
      </p:sp>
      <p:sp>
        <p:nvSpPr>
          <p:cNvPr id="6" name="Content Placeholder 5"/>
          <p:cNvSpPr>
            <a:spLocks noGrp="1"/>
          </p:cNvSpPr>
          <p:nvPr>
            <p:ph sz="quarter" idx="4"/>
          </p:nvPr>
        </p:nvSpPr>
        <p:spPr>
          <a:xfrm>
            <a:off x="4643438" y="1643050"/>
            <a:ext cx="4041775" cy="3845720"/>
          </a:xfrm>
        </p:spPr>
        <p:txBody>
          <a:bodyPr>
            <a:normAutofit/>
          </a:bodyPr>
          <a:lstStyle/>
          <a:p>
            <a:pPr algn="just"/>
            <a:r>
              <a:rPr lang="en-IN" sz="2000" dirty="0" smtClean="0">
                <a:latin typeface="Times New Roman" pitchFamily="18" charset="0"/>
                <a:cs typeface="Times New Roman" pitchFamily="18" charset="0"/>
              </a:rPr>
              <a:t>It is a comprehensive and wider term and refers to overall changes in the individual. </a:t>
            </a:r>
          </a:p>
          <a:p>
            <a:pPr algn="just"/>
            <a:r>
              <a:rPr lang="en-IN" sz="2000" dirty="0" smtClean="0">
                <a:latin typeface="Times New Roman" pitchFamily="18" charset="0"/>
                <a:cs typeface="Times New Roman" pitchFamily="18" charset="0"/>
              </a:rPr>
              <a:t>Development is a wider and comprehensive term and refers to overall changes in the individual. </a:t>
            </a:r>
          </a:p>
          <a:p>
            <a:pPr algn="just"/>
            <a:r>
              <a:rPr lang="en-IN" sz="2000" dirty="0" smtClean="0">
                <a:latin typeface="Times New Roman" pitchFamily="18" charset="0"/>
                <a:cs typeface="Times New Roman" pitchFamily="18" charset="0"/>
              </a:rPr>
              <a:t>Development involves changes of an orderly, coherent type tending towards the goal of maturity. </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8490" y="570156"/>
            <a:ext cx="7756263" cy="10542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smtClean="0">
                <a:ln>
                  <a:noFill/>
                </a:ln>
                <a:solidFill>
                  <a:schemeClr val="tx2"/>
                </a:solidFill>
                <a:effectLst/>
                <a:uLnTx/>
                <a:uFillTx/>
                <a:latin typeface="Algerian" pitchFamily="82" charset="0"/>
                <a:ea typeface="+mj-ea"/>
                <a:cs typeface="+mj-cs"/>
              </a:rPr>
              <a:t>Principles of Growth and Development</a:t>
            </a:r>
          </a:p>
        </p:txBody>
      </p:sp>
      <p:sp>
        <p:nvSpPr>
          <p:cNvPr id="3" name="Rectangle 3"/>
          <p:cNvSpPr txBox="1">
            <a:spLocks noChangeArrowheads="1"/>
          </p:cNvSpPr>
          <p:nvPr/>
        </p:nvSpPr>
        <p:spPr>
          <a:xfrm>
            <a:off x="214282" y="1285860"/>
            <a:ext cx="8643998" cy="5000660"/>
          </a:xfrm>
          <a:prstGeom prst="rect">
            <a:avLst/>
          </a:prstGeom>
        </p:spPr>
        <p:txBody>
          <a:bodyPr>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Growth is an orderly process, occurring in systematic fashion.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Rates and patterns of growth are specific to certain parts of the body.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Wide individual differences exist in growth rates.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Growth and development are influences by are influences by a multiple factors.</a:t>
            </a:r>
          </a:p>
          <a:p>
            <a:pPr marL="274320" lvl="0" indent="-274320">
              <a:lnSpc>
                <a:spcPct val="90000"/>
              </a:lnSpc>
              <a:spcBef>
                <a:spcPct val="20000"/>
              </a:spcBef>
              <a:buClr>
                <a:schemeClr val="accent3"/>
              </a:buClr>
              <a:buSzPct val="95000"/>
              <a:buFont typeface="Wingdings 2"/>
              <a:buChar char=""/>
              <a:defRPr/>
            </a:pPr>
            <a:r>
              <a:rPr lang="en-US" sz="2500" dirty="0" smtClean="0">
                <a:latin typeface="Times New Roman" pitchFamily="18" charset="0"/>
                <a:cs typeface="Times New Roman" pitchFamily="18" charset="0"/>
              </a:rPr>
              <a:t>Development proceeds from the simple to the complex and from the general to the specific.</a:t>
            </a:r>
          </a:p>
          <a:p>
            <a:pPr marL="274320" lvl="0" indent="-274320">
              <a:lnSpc>
                <a:spcPct val="90000"/>
              </a:lnSpc>
              <a:spcBef>
                <a:spcPct val="20000"/>
              </a:spcBef>
              <a:buClr>
                <a:schemeClr val="accent3"/>
              </a:buClr>
              <a:buSzPct val="95000"/>
              <a:buFont typeface="Wingdings 2"/>
              <a:buChar char=""/>
              <a:defRPr/>
            </a:pPr>
            <a:r>
              <a:rPr lang="en-US" sz="2500" dirty="0" smtClean="0">
                <a:latin typeface="Times New Roman" pitchFamily="18" charset="0"/>
                <a:cs typeface="Times New Roman" pitchFamily="18" charset="0"/>
              </a:rPr>
              <a:t>Development occurs in a </a:t>
            </a:r>
            <a:r>
              <a:rPr lang="en-US" sz="2500" dirty="0" err="1" smtClean="0">
                <a:latin typeface="Times New Roman" pitchFamily="18" charset="0"/>
                <a:cs typeface="Times New Roman" pitchFamily="18" charset="0"/>
              </a:rPr>
              <a:t>cephalocaudal</a:t>
            </a:r>
            <a:r>
              <a:rPr lang="en-US" sz="2500" dirty="0" smtClean="0">
                <a:latin typeface="Times New Roman" pitchFamily="18" charset="0"/>
                <a:cs typeface="Times New Roman" pitchFamily="18" charset="0"/>
              </a:rPr>
              <a:t> and a </a:t>
            </a:r>
            <a:r>
              <a:rPr lang="en-US" sz="2500" dirty="0" err="1" smtClean="0">
                <a:latin typeface="Times New Roman" pitchFamily="18" charset="0"/>
                <a:cs typeface="Times New Roman" pitchFamily="18" charset="0"/>
              </a:rPr>
              <a:t>proximodistal</a:t>
            </a:r>
            <a:r>
              <a:rPr lang="en-US" sz="2500" dirty="0" smtClean="0">
                <a:latin typeface="Times New Roman" pitchFamily="18" charset="0"/>
                <a:cs typeface="Times New Roman" pitchFamily="18" charset="0"/>
              </a:rPr>
              <a:t> progression.</a:t>
            </a:r>
          </a:p>
          <a:p>
            <a:pPr marL="274320" lvl="0" indent="-274320">
              <a:lnSpc>
                <a:spcPct val="90000"/>
              </a:lnSpc>
              <a:spcBef>
                <a:spcPct val="20000"/>
              </a:spcBef>
              <a:buClr>
                <a:schemeClr val="accent3"/>
              </a:buClr>
              <a:buSzPct val="95000"/>
              <a:buFont typeface="Wingdings 2"/>
              <a:buChar char=""/>
              <a:defRPr/>
            </a:pPr>
            <a:r>
              <a:rPr lang="en-US" sz="2500" dirty="0" smtClean="0">
                <a:latin typeface="Times New Roman" pitchFamily="18" charset="0"/>
                <a:cs typeface="Times New Roman" pitchFamily="18" charset="0"/>
              </a:rPr>
              <a:t>There are critical periods for growth and development.</a:t>
            </a:r>
          </a:p>
          <a:p>
            <a:pPr marL="274320" lvl="0" indent="-274320">
              <a:lnSpc>
                <a:spcPct val="90000"/>
              </a:lnSpc>
              <a:spcBef>
                <a:spcPct val="20000"/>
              </a:spcBef>
              <a:buClr>
                <a:schemeClr val="accent3"/>
              </a:buClr>
              <a:buSzPct val="95000"/>
              <a:buFont typeface="Wingdings 2"/>
              <a:buChar char=""/>
              <a:defRPr/>
            </a:pPr>
            <a:r>
              <a:rPr lang="en-US" sz="2500" dirty="0" smtClean="0">
                <a:latin typeface="Times New Roman" pitchFamily="18" charset="0"/>
                <a:cs typeface="Times New Roman" pitchFamily="18" charset="0"/>
              </a:rPr>
              <a:t>Rates in development vary.</a:t>
            </a:r>
          </a:p>
          <a:p>
            <a:pPr marL="274320" lvl="0" indent="-274320">
              <a:lnSpc>
                <a:spcPct val="90000"/>
              </a:lnSpc>
              <a:spcBef>
                <a:spcPct val="20000"/>
              </a:spcBef>
              <a:buClr>
                <a:schemeClr val="accent3"/>
              </a:buClr>
              <a:buSzPct val="95000"/>
              <a:buFont typeface="Wingdings 2"/>
              <a:buChar char=""/>
              <a:defRPr/>
            </a:pPr>
            <a:r>
              <a:rPr lang="en-US" sz="2500" dirty="0" smtClean="0">
                <a:latin typeface="Times New Roman" pitchFamily="18" charset="0"/>
                <a:cs typeface="Times New Roman" pitchFamily="18" charset="0"/>
              </a:rPr>
              <a:t>Development continues throughout the individual's life span.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457200"/>
            <a:ext cx="8686800" cy="838200"/>
          </a:xfrm>
          <a:prstGeom prst="rect">
            <a:avLst/>
          </a:prstGeom>
        </p:spPr>
        <p:txBody>
          <a:bodyP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Algerian" pitchFamily="82" charset="0"/>
                <a:ea typeface="+mj-ea"/>
                <a:cs typeface="+mj-cs"/>
              </a:rPr>
              <a:t>FACTORS INFLUENCING GROWTH AND DEVELOPMENT</a:t>
            </a:r>
            <a:endParaRPr kumimoji="0" lang="en-US" sz="5000" b="0" i="0" u="none" strike="noStrike" kern="1200" cap="none" spc="0" normalizeH="0" baseline="0" noProof="0" dirty="0">
              <a:ln>
                <a:noFill/>
              </a:ln>
              <a:solidFill>
                <a:schemeClr val="tx2"/>
              </a:solidFill>
              <a:effectLst/>
              <a:uLnTx/>
              <a:uFillTx/>
              <a:latin typeface="Algerian" pitchFamily="82" charset="0"/>
              <a:ea typeface="+mj-ea"/>
              <a:cs typeface="+mj-cs"/>
            </a:endParaRPr>
          </a:p>
        </p:txBody>
      </p:sp>
      <p:sp>
        <p:nvSpPr>
          <p:cNvPr id="6" name="TextBox 5"/>
          <p:cNvSpPr txBox="1"/>
          <p:nvPr/>
        </p:nvSpPr>
        <p:spPr>
          <a:xfrm>
            <a:off x="285720" y="1428736"/>
            <a:ext cx="8215370" cy="3970318"/>
          </a:xfrm>
          <a:prstGeom prst="rect">
            <a:avLst/>
          </a:prstGeom>
          <a:noFill/>
        </p:spPr>
        <p:txBody>
          <a:bodyPr wrap="square" rtlCol="0">
            <a:spAutoFit/>
          </a:bodyPr>
          <a:lstStyle/>
          <a:p>
            <a:r>
              <a:rPr lang="en-IN" sz="2800" dirty="0" smtClean="0">
                <a:latin typeface="Times New Roman" pitchFamily="18" charset="0"/>
                <a:cs typeface="Times New Roman" pitchFamily="18" charset="0"/>
              </a:rPr>
              <a:t>The process of growth and development is described by various sets of principles. These principles explain typical development as a predictable and orderly process, </a:t>
            </a:r>
          </a:p>
          <a:p>
            <a:endParaRPr lang="en-IN" sz="2800" dirty="0" smtClean="0">
              <a:latin typeface="Times New Roman" pitchFamily="18" charset="0"/>
              <a:cs typeface="Times New Roman" pitchFamily="18" charset="0"/>
            </a:endParaRPr>
          </a:p>
          <a:p>
            <a:pPr>
              <a:buFont typeface="Wingdings" pitchFamily="2" charset="2"/>
              <a:buChar char="v"/>
            </a:pPr>
            <a:r>
              <a:rPr lang="en-IN" sz="2800" dirty="0" smtClean="0">
                <a:latin typeface="Times New Roman" pitchFamily="18" charset="0"/>
                <a:cs typeface="Times New Roman" pitchFamily="18" charset="0"/>
              </a:rPr>
              <a:t>To understand human growth and development.</a:t>
            </a:r>
          </a:p>
          <a:p>
            <a:pPr>
              <a:buFont typeface="Wingdings" pitchFamily="2" charset="2"/>
              <a:buChar char="v"/>
            </a:pPr>
            <a:r>
              <a:rPr lang="en-IN" sz="2800" dirty="0" smtClean="0">
                <a:latin typeface="Times New Roman" pitchFamily="18" charset="0"/>
                <a:cs typeface="Times New Roman" pitchFamily="18" charset="0"/>
              </a:rPr>
              <a:t>We need to understand the factors affecting the growth and development. </a:t>
            </a:r>
          </a:p>
          <a:p>
            <a:pPr>
              <a:buFont typeface="Wingdings" pitchFamily="2" charset="2"/>
              <a:buChar char="v"/>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6500858" cy="785818"/>
          </a:xfrm>
        </p:spPr>
        <p:txBody>
          <a:bodyPr>
            <a:normAutofit/>
          </a:bodyPr>
          <a:lstStyle/>
          <a:p>
            <a:r>
              <a:rPr lang="en-US" sz="4400" dirty="0" smtClean="0">
                <a:latin typeface="Times New Roman" pitchFamily="18" charset="0"/>
                <a:cs typeface="Times New Roman" pitchFamily="18" charset="0"/>
              </a:rPr>
              <a:t>1.HEREDITY</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285720" y="1142985"/>
            <a:ext cx="7929618" cy="1714512"/>
          </a:xfrm>
        </p:spPr>
        <p:txBody>
          <a:bodyPr>
            <a:normAutofit lnSpcReduction="10000"/>
          </a:bodyPr>
          <a:lstStyle/>
          <a:p>
            <a:pPr algn="just">
              <a:buNone/>
            </a:pPr>
            <a:r>
              <a:rPr lang="en-US" sz="2400" dirty="0" smtClean="0">
                <a:latin typeface="Times New Roman" pitchFamily="18" charset="0"/>
                <a:cs typeface="Times New Roman" pitchFamily="18" charset="0"/>
              </a:rPr>
              <a:t>Heredity is a biological process of transmission of certain</a:t>
            </a:r>
          </a:p>
          <a:p>
            <a:pPr algn="just">
              <a:buNone/>
            </a:pPr>
            <a:r>
              <a:rPr lang="en-US" sz="2400" dirty="0" smtClean="0">
                <a:latin typeface="Times New Roman" pitchFamily="18" charset="0"/>
                <a:cs typeface="Times New Roman" pitchFamily="18" charset="0"/>
              </a:rPr>
              <a:t>Traits  of  behavior of the parents to their children, by </a:t>
            </a:r>
          </a:p>
          <a:p>
            <a:pPr algn="just">
              <a:buNone/>
            </a:pPr>
            <a:r>
              <a:rPr lang="en-US" sz="2400" dirty="0" smtClean="0">
                <a:latin typeface="Times New Roman" pitchFamily="18" charset="0"/>
                <a:cs typeface="Times New Roman" pitchFamily="18" charset="0"/>
              </a:rPr>
              <a:t>means of the fertilized egg .Heredity traits are innate </a:t>
            </a:r>
          </a:p>
          <a:p>
            <a:pPr algn="just">
              <a:buNone/>
            </a:pPr>
            <a:r>
              <a:rPr lang="en-US" sz="2400" dirty="0" smtClean="0">
                <a:latin typeface="Times New Roman" pitchFamily="18" charset="0"/>
                <a:cs typeface="Times New Roman" pitchFamily="18" charset="0"/>
              </a:rPr>
              <a:t>they are present at birth.</a:t>
            </a:r>
            <a:endParaRPr lang="en-US" sz="2400" dirty="0">
              <a:latin typeface="Times New Roman" pitchFamily="18" charset="0"/>
              <a:cs typeface="Times New Roman" pitchFamily="18" charset="0"/>
            </a:endParaRPr>
          </a:p>
        </p:txBody>
      </p:sp>
      <p:pic>
        <p:nvPicPr>
          <p:cNvPr id="5" name="Picture 4" descr="H1sEx2QEEL1q-hC5f-cJIg_m.jpg"/>
          <p:cNvPicPr>
            <a:picLocks noChangeAspect="1"/>
          </p:cNvPicPr>
          <p:nvPr/>
        </p:nvPicPr>
        <p:blipFill>
          <a:blip r:embed="rId2"/>
          <a:srcRect t="3233"/>
          <a:stretch>
            <a:fillRect/>
          </a:stretch>
        </p:blipFill>
        <p:spPr>
          <a:xfrm>
            <a:off x="214282" y="3357562"/>
            <a:ext cx="2578923" cy="2495553"/>
          </a:xfrm>
          <a:prstGeom prst="rect">
            <a:avLst/>
          </a:prstGeom>
        </p:spPr>
      </p:pic>
      <p:sp>
        <p:nvSpPr>
          <p:cNvPr id="6" name="Rectangle 5"/>
          <p:cNvSpPr/>
          <p:nvPr/>
        </p:nvSpPr>
        <p:spPr>
          <a:xfrm>
            <a:off x="2928926" y="2928934"/>
            <a:ext cx="5857916" cy="1920526"/>
          </a:xfrm>
          <a:prstGeom prst="rect">
            <a:avLst/>
          </a:prstGeom>
        </p:spPr>
        <p:txBody>
          <a:bodyPr wrap="square">
            <a:spAutoFit/>
          </a:bodyPr>
          <a:lstStyle/>
          <a:p>
            <a:pPr lvl="0">
              <a:spcBef>
                <a:spcPct val="0"/>
              </a:spcBef>
              <a:defRPr/>
            </a:pPr>
            <a:r>
              <a:rPr lang="en-US" sz="3600" dirty="0" smtClean="0">
                <a:solidFill>
                  <a:schemeClr val="tx2"/>
                </a:solidFill>
                <a:latin typeface="Times New Roman" pitchFamily="18" charset="0"/>
                <a:cs typeface="Times New Roman" pitchFamily="18" charset="0"/>
              </a:rPr>
              <a:t>EFFECTS OF </a:t>
            </a:r>
            <a:r>
              <a:rPr lang="en-US" sz="3600" dirty="0" smtClean="0">
                <a:solidFill>
                  <a:schemeClr val="tx2"/>
                </a:solidFill>
                <a:latin typeface="Times New Roman" pitchFamily="18" charset="0"/>
                <a:cs typeface="Times New Roman" pitchFamily="18" charset="0"/>
              </a:rPr>
              <a:t>HEREDITY</a:t>
            </a:r>
          </a:p>
          <a:p>
            <a:pPr marL="274320" lvl="0" indent="-274320">
              <a:spcBef>
                <a:spcPct val="20000"/>
              </a:spcBef>
              <a:buClr>
                <a:srgbClr val="FF0000"/>
              </a:buClr>
              <a:buSzPct val="95000"/>
              <a:buFont typeface="Wingdings" pitchFamily="2" charset="2"/>
              <a:buChar char="§"/>
              <a:defRPr/>
            </a:pPr>
            <a:r>
              <a:rPr lang="en-US" dirty="0" smtClean="0">
                <a:latin typeface="Times New Roman" pitchFamily="18" charset="0"/>
                <a:cs typeface="Times New Roman" pitchFamily="18" charset="0"/>
              </a:rPr>
              <a:t>Difference in every </a:t>
            </a:r>
            <a:r>
              <a:rPr lang="en-US" dirty="0" smtClean="0">
                <a:latin typeface="Times New Roman" pitchFamily="18" charset="0"/>
                <a:cs typeface="Times New Roman" pitchFamily="18" charset="0"/>
              </a:rPr>
              <a:t>person</a:t>
            </a:r>
            <a:endParaRPr lang="en-US" dirty="0" smtClean="0">
              <a:latin typeface="Times New Roman" pitchFamily="18" charset="0"/>
              <a:cs typeface="Times New Roman" pitchFamily="18" charset="0"/>
            </a:endParaRPr>
          </a:p>
          <a:p>
            <a:pPr marL="274320" lvl="0" indent="-274320">
              <a:spcBef>
                <a:spcPct val="20000"/>
              </a:spcBef>
              <a:buClr>
                <a:srgbClr val="FF0000"/>
              </a:buClr>
              <a:buSzPct val="95000"/>
              <a:buFont typeface="Wingdings" pitchFamily="2" charset="2"/>
              <a:buChar char="§"/>
              <a:defRPr/>
            </a:pPr>
            <a:r>
              <a:rPr lang="en-US" dirty="0" smtClean="0">
                <a:latin typeface="Times New Roman" pitchFamily="18" charset="0"/>
                <a:cs typeface="Times New Roman" pitchFamily="18" charset="0"/>
              </a:rPr>
              <a:t>Genes of parents seen in the child</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274320" lvl="0" indent="-274320">
              <a:spcBef>
                <a:spcPct val="20000"/>
              </a:spcBef>
              <a:buClr>
                <a:srgbClr val="FF0000"/>
              </a:buClr>
              <a:buSzPct val="95000"/>
              <a:buFont typeface="Wingdings" pitchFamily="2" charset="2"/>
              <a:buChar char="§"/>
              <a:defRPr/>
            </a:pPr>
            <a:r>
              <a:rPr lang="en-US" dirty="0" smtClean="0">
                <a:latin typeface="Times New Roman" pitchFamily="18" charset="0"/>
                <a:cs typeface="Times New Roman" pitchFamily="18" charset="0"/>
              </a:rPr>
              <a:t>The occurrence of greatly gifted child is higher when the fathers are of superior intelligence</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pic>
        <p:nvPicPr>
          <p:cNvPr id="7" name="Picture 6" descr="scheme-of-gender-dependency-from-chromosomes-heredity-of-genes-Download-Royalty-free-Vector-File-EPS-202718.jpg"/>
          <p:cNvPicPr>
            <a:picLocks noChangeAspect="1"/>
          </p:cNvPicPr>
          <p:nvPr/>
        </p:nvPicPr>
        <p:blipFill>
          <a:blip r:embed="rId3" cstate="print"/>
          <a:stretch>
            <a:fillRect/>
          </a:stretch>
        </p:blipFill>
        <p:spPr>
          <a:xfrm>
            <a:off x="5000628" y="4832063"/>
            <a:ext cx="3929090" cy="2025937"/>
          </a:xfrm>
          <a:prstGeom prst="rect">
            <a:avLst/>
          </a:prstGeom>
        </p:spPr>
      </p:pic>
    </p:spTree>
  </p:cSld>
  <p:clrMapOvr>
    <a:masterClrMapping/>
  </p:clrMapOvr>
  <p:transition spd="med">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196290" cy="542908"/>
          </a:xfrm>
          <a:prstGeom prst="rect">
            <a:avLst/>
          </a:prstGeom>
        </p:spPr>
        <p:txBody>
          <a:bodyPr>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2"/>
                </a:solidFill>
                <a:effectLst/>
                <a:uLnTx/>
                <a:uFillTx/>
                <a:latin typeface="Algerian" pitchFamily="82" charset="0"/>
                <a:ea typeface="+mj-ea"/>
                <a:cs typeface="+mj-cs"/>
              </a:rPr>
              <a:t>2.ENVIRONMENT</a:t>
            </a:r>
            <a:endParaRPr kumimoji="0" lang="en-US" sz="5400" b="0" i="0" u="none" strike="noStrike" kern="1200" cap="none" spc="0" normalizeH="0" baseline="0" noProof="0" dirty="0">
              <a:ln>
                <a:noFill/>
              </a:ln>
              <a:solidFill>
                <a:schemeClr val="tx2"/>
              </a:solidFill>
              <a:effectLst/>
              <a:uLnTx/>
              <a:uFillTx/>
              <a:latin typeface="Algerian" pitchFamily="82" charset="0"/>
              <a:ea typeface="+mj-ea"/>
              <a:cs typeface="+mj-cs"/>
            </a:endParaRPr>
          </a:p>
        </p:txBody>
      </p:sp>
      <p:sp>
        <p:nvSpPr>
          <p:cNvPr id="3" name="Content Placeholder 2"/>
          <p:cNvSpPr txBox="1">
            <a:spLocks/>
          </p:cNvSpPr>
          <p:nvPr/>
        </p:nvSpPr>
        <p:spPr>
          <a:xfrm>
            <a:off x="285720" y="1071546"/>
            <a:ext cx="7858180" cy="214314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 simple terms environment means the society, the fields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of society and even the whole world. But here, the word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Environment is restricted to mean the environment within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mother’s womb and just born, as well as the environment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around the individual</a:t>
            </a:r>
            <a:r>
              <a:rPr kumimoji="0" lang="en-US" sz="2000" b="0" i="0" u="none" strike="noStrike" kern="1200" cap="none" spc="0" normalizeH="0" baseline="0" noProof="0" dirty="0" smtClean="0">
                <a:ln>
                  <a:noFill/>
                </a:ln>
                <a:solidFill>
                  <a:schemeClr val="tx1"/>
                </a:solidFill>
                <a:effectLst/>
                <a:uLnTx/>
                <a:uFillTx/>
                <a:latin typeface="Rockwell" pitchFamily="18"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Rockwell" pitchFamily="18" charset="0"/>
              <a:ea typeface="+mn-ea"/>
              <a:cs typeface="+mn-cs"/>
            </a:endParaRPr>
          </a:p>
        </p:txBody>
      </p:sp>
      <p:pic>
        <p:nvPicPr>
          <p:cNvPr id="4" name="Picture 2" descr="C:\Program Files (x86)\Microsoft Office\MEDIA\CAGCAT10\j0090386.wmf"/>
          <p:cNvPicPr>
            <a:picLocks noChangeAspect="1" noChangeArrowheads="1"/>
          </p:cNvPicPr>
          <p:nvPr/>
        </p:nvPicPr>
        <p:blipFill>
          <a:blip r:embed="rId2"/>
          <a:srcRect/>
          <a:stretch>
            <a:fillRect/>
          </a:stretch>
        </p:blipFill>
        <p:spPr bwMode="auto">
          <a:xfrm>
            <a:off x="357158" y="3071810"/>
            <a:ext cx="3415948" cy="2164391"/>
          </a:xfrm>
          <a:prstGeom prst="rect">
            <a:avLst/>
          </a:prstGeom>
          <a:noFill/>
        </p:spPr>
      </p:pic>
      <p:sp>
        <p:nvSpPr>
          <p:cNvPr id="5" name="Title 1"/>
          <p:cNvSpPr txBox="1">
            <a:spLocks/>
          </p:cNvSpPr>
          <p:nvPr/>
        </p:nvSpPr>
        <p:spPr>
          <a:xfrm>
            <a:off x="4357686" y="2714620"/>
            <a:ext cx="4786314" cy="500066"/>
          </a:xfrm>
          <a:prstGeom prst="rect">
            <a:avLst/>
          </a:prstGeom>
        </p:spPr>
        <p:txBody>
          <a:bodyPr>
            <a:normAutofit fontScale="5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2"/>
                </a:solidFill>
                <a:effectLst/>
                <a:uLnTx/>
                <a:uFillTx/>
                <a:latin typeface="Algerian" pitchFamily="82" charset="0"/>
                <a:ea typeface="+mj-ea"/>
                <a:cs typeface="+mj-cs"/>
              </a:rPr>
              <a:t>EFFECTS OF ENVIRONMENT</a:t>
            </a:r>
            <a:endParaRPr kumimoji="0" lang="en-US" sz="5400" b="0" i="0" u="none" strike="noStrike" kern="1200" cap="none" spc="0" normalizeH="0" baseline="0" noProof="0" dirty="0">
              <a:ln>
                <a:noFill/>
              </a:ln>
              <a:solidFill>
                <a:schemeClr val="tx2"/>
              </a:solidFill>
              <a:effectLst/>
              <a:uLnTx/>
              <a:uFillTx/>
              <a:latin typeface="Algerian" pitchFamily="82" charset="0"/>
              <a:ea typeface="+mj-ea"/>
              <a:cs typeface="+mj-cs"/>
            </a:endParaRPr>
          </a:p>
        </p:txBody>
      </p:sp>
      <p:sp>
        <p:nvSpPr>
          <p:cNvPr id="6" name="Rectangle 5"/>
          <p:cNvSpPr/>
          <p:nvPr/>
        </p:nvSpPr>
        <p:spPr>
          <a:xfrm>
            <a:off x="4286248" y="3214686"/>
            <a:ext cx="4572000" cy="2031325"/>
          </a:xfrm>
          <a:prstGeom prst="rect">
            <a:avLst/>
          </a:prstGeom>
        </p:spPr>
        <p:txBody>
          <a:bodyPr>
            <a:spAutoFit/>
          </a:bodyPr>
          <a:lstStyle/>
          <a:p>
            <a:pPr marL="274320" lvl="0" indent="-274320" algn="just">
              <a:spcBef>
                <a:spcPct val="20000"/>
              </a:spcBef>
              <a:buClr>
                <a:schemeClr val="accent3"/>
              </a:buClr>
              <a:buSzPct val="95000"/>
              <a:defRPr/>
            </a:pPr>
            <a:r>
              <a:rPr lang="en-US" dirty="0" smtClean="0">
                <a:latin typeface="Times New Roman" pitchFamily="18" charset="0"/>
                <a:cs typeface="Times New Roman" pitchFamily="18" charset="0"/>
              </a:rPr>
              <a:t>     Environment </a:t>
            </a:r>
            <a:r>
              <a:rPr lang="en-US" dirty="0" smtClean="0">
                <a:latin typeface="Times New Roman" pitchFamily="18" charset="0"/>
                <a:cs typeface="Times New Roman" pitchFamily="18" charset="0"/>
              </a:rPr>
              <a:t>plays an important role </a:t>
            </a:r>
            <a:r>
              <a:rPr lang="en-US" dirty="0" smtClean="0">
                <a:latin typeface="Times New Roman" pitchFamily="18" charset="0"/>
                <a:cs typeface="Times New Roman" pitchFamily="18" charset="0"/>
              </a:rPr>
              <a:t>in determining </a:t>
            </a:r>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behavior </a:t>
            </a:r>
            <a:r>
              <a:rPr lang="en-US" dirty="0" smtClean="0">
                <a:latin typeface="Times New Roman" pitchFamily="18" charset="0"/>
                <a:cs typeface="Times New Roman" pitchFamily="18" charset="0"/>
              </a:rPr>
              <a:t>and personality development of an individual. </a:t>
            </a:r>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environment influences are those which act upon </a:t>
            </a:r>
            <a:r>
              <a:rPr lang="en-US" dirty="0" smtClean="0">
                <a:latin typeface="Times New Roman" pitchFamily="18" charset="0"/>
                <a:cs typeface="Times New Roman" pitchFamily="18" charset="0"/>
              </a:rPr>
              <a:t>the child </a:t>
            </a:r>
            <a:r>
              <a:rPr lang="en-US" dirty="0" smtClean="0">
                <a:latin typeface="Times New Roman" pitchFamily="18" charset="0"/>
                <a:cs typeface="Times New Roman" pitchFamily="18" charset="0"/>
              </a:rPr>
              <a:t>at the early stages of development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e., before </a:t>
            </a:r>
            <a:r>
              <a:rPr lang="en-US" dirty="0" smtClean="0">
                <a:latin typeface="Times New Roman" pitchFamily="18" charset="0"/>
                <a:cs typeface="Times New Roman" pitchFamily="18" charset="0"/>
              </a:rPr>
              <a:t>and also </a:t>
            </a:r>
            <a:r>
              <a:rPr lang="en-US" dirty="0" smtClean="0">
                <a:latin typeface="Times New Roman" pitchFamily="18" charset="0"/>
                <a:cs typeface="Times New Roman" pitchFamily="18" charset="0"/>
              </a:rPr>
              <a:t>after birth.</a:t>
            </a:r>
            <a:endParaRPr lang="en-US" dirty="0">
              <a:latin typeface="Times New Roman" pitchFamily="18" charset="0"/>
              <a:cs typeface="Times New Roman" pitchFamily="18" charset="0"/>
            </a:endParaRPr>
          </a:p>
        </p:txBody>
      </p:sp>
      <p:pic>
        <p:nvPicPr>
          <p:cNvPr id="7" name="Picture 6" descr="homepagechildcareclipart.jpg"/>
          <p:cNvPicPr>
            <a:picLocks noChangeAspect="1"/>
          </p:cNvPicPr>
          <p:nvPr/>
        </p:nvPicPr>
        <p:blipFill>
          <a:blip r:embed="rId3"/>
          <a:stretch>
            <a:fillRect/>
          </a:stretch>
        </p:blipFill>
        <p:spPr>
          <a:xfrm>
            <a:off x="7072330" y="5130139"/>
            <a:ext cx="2071670" cy="1727861"/>
          </a:xfrm>
          <a:prstGeom prst="rect">
            <a:avLst/>
          </a:prstGeom>
        </p:spPr>
      </p:pic>
      <p:sp>
        <p:nvSpPr>
          <p:cNvPr id="8" name="Rectangle 7"/>
          <p:cNvSpPr/>
          <p:nvPr/>
        </p:nvSpPr>
        <p:spPr>
          <a:xfrm>
            <a:off x="357158" y="5357826"/>
            <a:ext cx="4071966" cy="369332"/>
          </a:xfrm>
          <a:prstGeom prst="rect">
            <a:avLst/>
          </a:prstGeom>
        </p:spPr>
        <p:txBody>
          <a:bodyPr wrap="square">
            <a:spAutoFit/>
          </a:bodyPr>
          <a:lstStyle/>
          <a:p>
            <a:pPr lvl="0" algn="ctr">
              <a:spcBef>
                <a:spcPct val="0"/>
              </a:spcBef>
              <a:defRPr/>
            </a:pPr>
            <a:r>
              <a:rPr lang="en-US" dirty="0" smtClean="0">
                <a:solidFill>
                  <a:schemeClr val="tx2"/>
                </a:solidFill>
                <a:latin typeface="Algerian" pitchFamily="82" charset="0"/>
              </a:rPr>
              <a:t>DOUGLASS AND HOLLAND SAID</a:t>
            </a:r>
            <a:endParaRPr lang="en-US" dirty="0">
              <a:solidFill>
                <a:schemeClr val="tx2"/>
              </a:solidFill>
              <a:latin typeface="Algerian" pitchFamily="82" charset="0"/>
            </a:endParaRPr>
          </a:p>
        </p:txBody>
      </p:sp>
      <p:sp>
        <p:nvSpPr>
          <p:cNvPr id="9" name="Rectangle 8"/>
          <p:cNvSpPr/>
          <p:nvPr/>
        </p:nvSpPr>
        <p:spPr>
          <a:xfrm>
            <a:off x="285720" y="5715016"/>
            <a:ext cx="5357850" cy="941796"/>
          </a:xfrm>
          <a:prstGeom prst="rect">
            <a:avLst/>
          </a:prstGeom>
        </p:spPr>
        <p:txBody>
          <a:bodyPr wrap="square">
            <a:spAutoFit/>
          </a:bodyPr>
          <a:lstStyle/>
          <a:p>
            <a:pPr marL="274320" lvl="0" indent="-274320" algn="just">
              <a:spcBef>
                <a:spcPct val="20000"/>
              </a:spcBef>
              <a:buClr>
                <a:schemeClr val="accent3"/>
              </a:buClr>
              <a:buSzPct val="95000"/>
              <a:defRPr/>
            </a:pPr>
            <a:r>
              <a:rPr lang="en-US" sz="1200" dirty="0" smtClean="0">
                <a:latin typeface="Times New Roman" pitchFamily="18" charset="0"/>
                <a:cs typeface="Times New Roman" pitchFamily="18" charset="0"/>
              </a:rPr>
              <a:t>“Environment </a:t>
            </a:r>
            <a:r>
              <a:rPr lang="en-US" sz="1200" dirty="0" smtClean="0">
                <a:latin typeface="Times New Roman" pitchFamily="18" charset="0"/>
                <a:cs typeface="Times New Roman" pitchFamily="18" charset="0"/>
              </a:rPr>
              <a:t>includes all the extrinsic forces, influences, </a:t>
            </a:r>
          </a:p>
          <a:p>
            <a:pPr marL="274320" lvl="0" indent="-274320" algn="just">
              <a:spcBef>
                <a:spcPct val="20000"/>
              </a:spcBef>
              <a:buClr>
                <a:schemeClr val="accent3"/>
              </a:buClr>
              <a:buSzPct val="95000"/>
              <a:defRPr/>
            </a:pPr>
            <a:r>
              <a:rPr lang="en-US" sz="1200" dirty="0" smtClean="0">
                <a:latin typeface="Times New Roman" pitchFamily="18" charset="0"/>
                <a:cs typeface="Times New Roman" pitchFamily="18" charset="0"/>
              </a:rPr>
              <a:t>and conditions which affect the life nature, behavior, the </a:t>
            </a:r>
          </a:p>
          <a:p>
            <a:pPr marL="274320" lvl="0" indent="-274320" algn="just">
              <a:spcBef>
                <a:spcPct val="20000"/>
              </a:spcBef>
              <a:buClr>
                <a:schemeClr val="accent3"/>
              </a:buClr>
              <a:buSzPct val="95000"/>
              <a:defRPr/>
            </a:pPr>
            <a:r>
              <a:rPr lang="en-US" sz="1200" dirty="0" smtClean="0">
                <a:latin typeface="Times New Roman" pitchFamily="18" charset="0"/>
                <a:cs typeface="Times New Roman" pitchFamily="18" charset="0"/>
              </a:rPr>
              <a:t>growth and development and maturation of living </a:t>
            </a:r>
          </a:p>
          <a:p>
            <a:pPr marL="274320" lvl="0" indent="-274320" algn="just">
              <a:spcBef>
                <a:spcPct val="20000"/>
              </a:spcBef>
              <a:buClr>
                <a:schemeClr val="accent3"/>
              </a:buClr>
              <a:buSzPct val="95000"/>
              <a:defRPr/>
            </a:pPr>
            <a:r>
              <a:rPr lang="en-US" sz="1200" dirty="0" smtClean="0">
                <a:latin typeface="Times New Roman" pitchFamily="18" charset="0"/>
                <a:cs typeface="Times New Roman" pitchFamily="18" charset="0"/>
              </a:rPr>
              <a:t>Organism”.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487</TotalTime>
  <Words>1751</Words>
  <Application>Microsoft Office PowerPoint</Application>
  <PresentationFormat>On-screen Show (4:3)</PresentationFormat>
  <Paragraphs>201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Slide 1</vt:lpstr>
      <vt:lpstr>Slide 2</vt:lpstr>
      <vt:lpstr>Slide 3</vt:lpstr>
      <vt:lpstr>Difference between Growth and Development </vt:lpstr>
      <vt:lpstr>To be continue…..</vt:lpstr>
      <vt:lpstr>Slide 6</vt:lpstr>
      <vt:lpstr>Slide 7</vt:lpstr>
      <vt:lpstr>1.HEREDITY</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62</cp:revision>
  <dcterms:created xsi:type="dcterms:W3CDTF">2020-06-03T16:18:25Z</dcterms:created>
  <dcterms:modified xsi:type="dcterms:W3CDTF">2020-06-08T07:45:53Z</dcterms:modified>
</cp:coreProperties>
</file>